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p:regular r:id="rId36"/>
      <p:bold r:id="rId37"/>
      <p:italic r:id="rId38"/>
      <p:boldItalic r:id="rId39"/>
    </p:embeddedFont>
    <p:embeddedFont>
      <p:font typeface="Quattrocen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gPB8bVhLB86kYw7XpgqT6ntbXU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0972B6-4425-44EB-977B-22189A0A6720}">
  <a:tblStyle styleId="{0E0972B6-4425-44EB-977B-22189A0A6720}" styleName="Table_0">
    <a:wholeTbl>
      <a:tcTxStyle b="off" i="off">
        <a:font>
          <a:latin typeface="Segoe UI"/>
          <a:ea typeface="Segoe UI"/>
          <a:cs typeface="Segoe U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91970DB-2D4D-4416-85AE-79D5B2F8E70A}" styleName="Table_1">
    <a:wholeTbl>
      <a:tcTxStyle b="off" i="off">
        <a:font>
          <a:latin typeface="Segoe UI"/>
          <a:ea typeface="Segoe UI"/>
          <a:cs typeface="Segoe U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4">
              <a:alpha val="20000"/>
            </a:schemeClr>
          </a:solidFill>
        </a:fill>
      </a:tcStyle>
    </a:band1H>
    <a:band2H>
      <a:tcTxStyle b="off" i="off"/>
    </a:band2H>
    <a:band1V>
      <a:tcTxStyle b="off" i="off"/>
      <a:tcStyle>
        <a:fill>
          <a:solidFill>
            <a:schemeClr val="accent4">
              <a:alpha val="20000"/>
            </a:schemeClr>
          </a:solidFill>
        </a:fill>
      </a:tcStyle>
    </a:band1V>
    <a:band2V>
      <a:tcTxStyle b="off" i="off"/>
    </a:band2V>
    <a:lastCol>
      <a:tcTxStyle b="on" i="off"/>
    </a:lastCol>
    <a:firstCol>
      <a:tcTxStyle b="on" i="off"/>
    </a:firstCol>
    <a:lastRow>
      <a:tcTxStyle b="on" i="off"/>
      <a:tcStyle>
        <a:tcBdr>
          <a:top>
            <a:ln cap="flat" cmpd="sng" w="12700">
              <a:solidFill>
                <a:schemeClr val="accent4"/>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12700">
              <a:solidFill>
                <a:schemeClr val="accent4"/>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FF0CE7D7-FD36-4CDB-98A4-26AA79B2C4B5}"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5.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Quattrocento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3d37e54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373d37e544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g373d37e544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73d37e5442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73d37e5442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73d37e5442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73d37e5442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373d37e5442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73d37e5442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73d37e5442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373d37e5442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3d37e5442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73d37e5442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373d37e5442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3d37e5442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373d37e5442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373d37e5442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3d37e5442_0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373d37e5442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3d37e5442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373d37e5442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373d37e5442_0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73d37e5442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373d37e5442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373d37e5442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73d37e5442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73d37e5442_0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73d37e5442_0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73d37e5442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373d37e5442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3d37e5442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373d37e544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3d37e5442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73d37e5442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373d37e5442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73d37e5442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373d37e5442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3d37e5442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373d37e5442_0_2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373d37e5442_0_2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73d37e5442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73d37e5442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73d37e5442_0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73d37e5442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373d37e5442_0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373d37e5442_0_2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73d37e5442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73d37e5442_0_3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373d37e5442_0_3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3d37e5442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373d37e5442_0_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373d37e5442_0_3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73d37e5442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373d37e5442_0_3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373d37e5442_0_3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73d37e5442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73d37e5442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373d37e5442_0_3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3d37e5442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73d37e5442_0_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373d37e5442_0_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3d37e5442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373d37e544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3d37e5442_0_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373d37e5442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73d37e5442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373d37e544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3d37e5442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373d37e544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3d37e5442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373d37e5442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73d37e5442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373d37e5442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3d37e5442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373d37e544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3d37e5442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373d37e5442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www.openchainproject.org/" TargetMode="Externa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openchainproject.org/" TargetMode="External"/><Relationship Id="rId3" Type="http://schemas.openxmlformats.org/officeDocument/2006/relationships/image" Target="../media/image17.png"/><Relationship Id="rId4" Type="http://schemas.openxmlformats.org/officeDocument/2006/relationships/hyperlink" Target="https://creativecommons.org/publicdomain/zero/1.0/" TargetMode="External"/><Relationship Id="rId5"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openchainproject.org/" TargetMode="External"/><Relationship Id="rId3" Type="http://schemas.openxmlformats.org/officeDocument/2006/relationships/image" Target="../media/image17.png"/><Relationship Id="rId4" Type="http://schemas.openxmlformats.org/officeDocument/2006/relationships/hyperlink" Target="https://creativecommons.org/publicdomain/zero/1.0/" TargetMode="External"/><Relationship Id="rId5"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中表紙" showMasterSp="0" type="title">
  <p:cSld name="TITLE">
    <p:spTree>
      <p:nvGrpSpPr>
        <p:cNvPr id="22" name="Shape 22"/>
        <p:cNvGrpSpPr/>
        <p:nvPr/>
      </p:nvGrpSpPr>
      <p:grpSpPr>
        <a:xfrm>
          <a:off x="0" y="0"/>
          <a:ext cx="0" cy="0"/>
          <a:chOff x="0" y="0"/>
          <a:chExt cx="0" cy="0"/>
        </a:xfrm>
      </p:grpSpPr>
      <p:sp>
        <p:nvSpPr>
          <p:cNvPr id="23" name="Google Shape;23;p34"/>
          <p:cNvSpPr txBox="1"/>
          <p:nvPr>
            <p:ph type="ctrTitle"/>
          </p:nvPr>
        </p:nvSpPr>
        <p:spPr>
          <a:xfrm>
            <a:off x="311151" y="4083323"/>
            <a:ext cx="11545568" cy="874757"/>
          </a:xfrm>
          <a:prstGeom prst="rect">
            <a:avLst/>
          </a:prstGeom>
          <a:noFill/>
          <a:ln>
            <a:noFill/>
          </a:ln>
        </p:spPr>
        <p:txBody>
          <a:bodyPr anchorCtr="0" anchor="b" bIns="228600" lIns="0" spcFirstLastPara="1" rIns="0" wrap="square" tIns="228600">
            <a:noAutofit/>
          </a:bodyPr>
          <a:lstStyle>
            <a:lvl1pPr lvl="0" algn="ctr">
              <a:lnSpc>
                <a:spcPct val="100000"/>
              </a:lnSpc>
              <a:spcBef>
                <a:spcPts val="0"/>
              </a:spcBef>
              <a:spcAft>
                <a:spcPts val="0"/>
              </a:spcAft>
              <a:buSzPts val="1400"/>
              <a:buNone/>
              <a:defRPr b="0" sz="3200">
                <a:solidFill>
                  <a:srgbClr val="00B4C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 name="Google Shape;24;p34"/>
          <p:cNvSpPr txBox="1"/>
          <p:nvPr>
            <p:ph idx="1" type="subTitle"/>
          </p:nvPr>
        </p:nvSpPr>
        <p:spPr>
          <a:xfrm>
            <a:off x="310091" y="4905807"/>
            <a:ext cx="11546627" cy="699731"/>
          </a:xfrm>
          <a:prstGeom prst="rect">
            <a:avLst/>
          </a:prstGeom>
          <a:noFill/>
          <a:ln>
            <a:noFill/>
          </a:ln>
        </p:spPr>
        <p:txBody>
          <a:bodyPr anchorCtr="0" anchor="t" bIns="0" lIns="0" spcFirstLastPara="1" rIns="0" wrap="square" tIns="0">
            <a:noAutofit/>
          </a:bodyPr>
          <a:lstStyle>
            <a:lvl1pPr lvl="0" marR="0" algn="ctr">
              <a:lnSpc>
                <a:spcPct val="100000"/>
              </a:lnSpc>
              <a:spcBef>
                <a:spcPts val="320"/>
              </a:spcBef>
              <a:spcAft>
                <a:spcPts val="0"/>
              </a:spcAft>
              <a:buClr>
                <a:srgbClr val="87867E"/>
              </a:buClr>
              <a:buSzPts val="3200"/>
              <a:buFont typeface="Noto Sans Symbols"/>
              <a:buChar char="■"/>
              <a:defRPr sz="3200">
                <a:solidFill>
                  <a:srgbClr val="797979"/>
                </a:solidFill>
                <a:latin typeface="Quattrocento Sans"/>
                <a:ea typeface="Quattrocento Sans"/>
                <a:cs typeface="Quattrocento Sans"/>
                <a:sym typeface="Quattrocento Sans"/>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pic>
        <p:nvPicPr>
          <p:cNvPr descr="OpenChain Logo" id="25" name="Google Shape;25;p34"/>
          <p:cNvPicPr preferRelativeResize="0"/>
          <p:nvPr/>
        </p:nvPicPr>
        <p:blipFill rotWithShape="1">
          <a:blip r:embed="rId2">
            <a:alphaModFix/>
          </a:blip>
          <a:srcRect b="0" l="0" r="0" t="0"/>
          <a:stretch/>
        </p:blipFill>
        <p:spPr>
          <a:xfrm>
            <a:off x="3576712" y="836325"/>
            <a:ext cx="5031505" cy="2800956"/>
          </a:xfrm>
          <a:prstGeom prst="rect">
            <a:avLst/>
          </a:prstGeom>
          <a:noFill/>
          <a:ln>
            <a:noFill/>
          </a:ln>
        </p:spPr>
      </p:pic>
      <p:grpSp>
        <p:nvGrpSpPr>
          <p:cNvPr id="26" name="Google Shape;26;p34"/>
          <p:cNvGrpSpPr/>
          <p:nvPr/>
        </p:nvGrpSpPr>
        <p:grpSpPr>
          <a:xfrm>
            <a:off x="466" y="6766845"/>
            <a:ext cx="12191535" cy="100800"/>
            <a:chOff x="0" y="4968000"/>
            <a:chExt cx="9143651" cy="75600"/>
          </a:xfrm>
        </p:grpSpPr>
        <p:sp>
          <p:nvSpPr>
            <p:cNvPr id="27" name="Google Shape;27;p34"/>
            <p:cNvSpPr/>
            <p:nvPr/>
          </p:nvSpPr>
          <p:spPr>
            <a:xfrm>
              <a:off x="3060435" y="4968000"/>
              <a:ext cx="3020400" cy="75600"/>
            </a:xfrm>
            <a:prstGeom prst="rect">
              <a:avLst/>
            </a:prstGeom>
            <a:solidFill>
              <a:srgbClr val="0084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28" name="Google Shape;28;p34"/>
            <p:cNvSpPr/>
            <p:nvPr/>
          </p:nvSpPr>
          <p:spPr>
            <a:xfrm>
              <a:off x="0" y="4968000"/>
              <a:ext cx="3020400" cy="75600"/>
            </a:xfrm>
            <a:prstGeom prst="rect">
              <a:avLst/>
            </a:prstGeom>
            <a:solidFill>
              <a:srgbClr val="E65A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29" name="Google Shape;29;p34"/>
            <p:cNvSpPr/>
            <p:nvPr/>
          </p:nvSpPr>
          <p:spPr>
            <a:xfrm>
              <a:off x="6123251" y="4968000"/>
              <a:ext cx="3020400" cy="75600"/>
            </a:xfrm>
            <a:prstGeom prst="rect">
              <a:avLst/>
            </a:prstGeom>
            <a:solidFill>
              <a:srgbClr val="00B4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p:cSld name="タイトルとコンテンツ">
    <p:spTree>
      <p:nvGrpSpPr>
        <p:cNvPr id="30" name="Shape 30"/>
        <p:cNvGrpSpPr/>
        <p:nvPr/>
      </p:nvGrpSpPr>
      <p:grpSpPr>
        <a:xfrm>
          <a:off x="0" y="0"/>
          <a:ext cx="0" cy="0"/>
          <a:chOff x="0" y="0"/>
          <a:chExt cx="0" cy="0"/>
        </a:xfrm>
      </p:grpSpPr>
      <p:pic>
        <p:nvPicPr>
          <p:cNvPr id="31" name="Google Shape;31;p35"/>
          <p:cNvPicPr preferRelativeResize="0"/>
          <p:nvPr/>
        </p:nvPicPr>
        <p:blipFill rotWithShape="1">
          <a:blip r:embed="rId2">
            <a:alphaModFix/>
          </a:blip>
          <a:srcRect b="0" l="0" r="0" t="0"/>
          <a:stretch/>
        </p:blipFill>
        <p:spPr>
          <a:xfrm>
            <a:off x="345061" y="6581775"/>
            <a:ext cx="762000" cy="142697"/>
          </a:xfrm>
          <a:prstGeom prst="rect">
            <a:avLst/>
          </a:prstGeom>
          <a:noFill/>
          <a:ln>
            <a:noFill/>
          </a:ln>
        </p:spPr>
      </p:pic>
      <p:sp>
        <p:nvSpPr>
          <p:cNvPr id="32" name="Google Shape;32;p35"/>
          <p:cNvSpPr txBox="1"/>
          <p:nvPr>
            <p:ph type="title"/>
          </p:nvPr>
        </p:nvSpPr>
        <p:spPr>
          <a:xfrm>
            <a:off x="890271" y="531580"/>
            <a:ext cx="10320000" cy="645269"/>
          </a:xfrm>
          <a:prstGeom prst="rect">
            <a:avLst/>
          </a:prstGeom>
          <a:noFill/>
          <a:ln>
            <a:noFill/>
          </a:ln>
        </p:spPr>
        <p:txBody>
          <a:bodyPr anchorCtr="0" anchor="ctr" bIns="228600" lIns="0" spcFirstLastPara="1" rIns="0" wrap="square" tIns="228600">
            <a:noAutofit/>
          </a:bodyPr>
          <a:lstStyle>
            <a:lvl1pPr lvl="0" algn="l">
              <a:lnSpc>
                <a:spcPct val="90000"/>
              </a:lnSpc>
              <a:spcBef>
                <a:spcPts val="0"/>
              </a:spcBef>
              <a:spcAft>
                <a:spcPts val="0"/>
              </a:spcAft>
              <a:buSzPts val="1400"/>
              <a:buNone/>
              <a:defRPr>
                <a:solidFill>
                  <a:srgbClr val="00849D"/>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35"/>
          <p:cNvSpPr txBox="1"/>
          <p:nvPr>
            <p:ph idx="1" type="body"/>
          </p:nvPr>
        </p:nvSpPr>
        <p:spPr>
          <a:xfrm>
            <a:off x="890272" y="1422401"/>
            <a:ext cx="10320000" cy="4871236"/>
          </a:xfrm>
          <a:prstGeom prst="rect">
            <a:avLst/>
          </a:prstGeom>
          <a:noFill/>
          <a:ln>
            <a:noFill/>
          </a:ln>
        </p:spPr>
        <p:txBody>
          <a:bodyPr anchorCtr="0" anchor="t" bIns="0" lIns="0" spcFirstLastPara="1" rIns="0" wrap="square" tIns="0">
            <a:noAutofit/>
          </a:bodyPr>
          <a:lstStyle>
            <a:lvl1pPr indent="-414845" lvl="0" marL="457200" algn="l">
              <a:lnSpc>
                <a:spcPct val="100000"/>
              </a:lnSpc>
              <a:spcBef>
                <a:spcPts val="587"/>
              </a:spcBef>
              <a:spcAft>
                <a:spcPts val="0"/>
              </a:spcAft>
              <a:buClr>
                <a:srgbClr val="7F7F7F"/>
              </a:buClr>
              <a:buSzPts val="2933"/>
              <a:buChar char="■"/>
              <a:defRPr>
                <a:solidFill>
                  <a:srgbClr val="20252B"/>
                </a:solidFill>
                <a:latin typeface="Quattrocento Sans"/>
                <a:ea typeface="Quattrocento Sans"/>
                <a:cs typeface="Quattrocento Sans"/>
                <a:sym typeface="Quattrocento Sans"/>
              </a:defRPr>
            </a:lvl1pPr>
            <a:lvl2pPr indent="-397954" lvl="1" marL="914400" algn="l">
              <a:lnSpc>
                <a:spcPct val="100000"/>
              </a:lnSpc>
              <a:spcBef>
                <a:spcPts val="533"/>
              </a:spcBef>
              <a:spcAft>
                <a:spcPts val="0"/>
              </a:spcAft>
              <a:buSzPts val="2667"/>
              <a:buChar char="■"/>
              <a:defRPr>
                <a:solidFill>
                  <a:srgbClr val="20252B"/>
                </a:solidFill>
                <a:latin typeface="Quattrocento Sans"/>
                <a:ea typeface="Quattrocento Sans"/>
                <a:cs typeface="Quattrocento Sans"/>
                <a:sym typeface="Quattrocento Sans"/>
              </a:defRPr>
            </a:lvl2pPr>
            <a:lvl3pPr indent="-381000" lvl="2" marL="1371600" algn="l">
              <a:lnSpc>
                <a:spcPct val="100000"/>
              </a:lnSpc>
              <a:spcBef>
                <a:spcPts val="480"/>
              </a:spcBef>
              <a:spcAft>
                <a:spcPts val="0"/>
              </a:spcAft>
              <a:buSzPts val="2400"/>
              <a:buChar char="●"/>
              <a:defRPr>
                <a:solidFill>
                  <a:srgbClr val="20252B"/>
                </a:solidFill>
                <a:latin typeface="Quattrocento Sans"/>
                <a:ea typeface="Quattrocento Sans"/>
                <a:cs typeface="Quattrocento Sans"/>
                <a:sym typeface="Quattrocento Sans"/>
              </a:defRPr>
            </a:lvl3pPr>
            <a:lvl4pPr indent="-381000" lvl="3" marL="1828800" algn="l">
              <a:lnSpc>
                <a:spcPct val="100000"/>
              </a:lnSpc>
              <a:spcBef>
                <a:spcPts val="480"/>
              </a:spcBef>
              <a:spcAft>
                <a:spcPts val="0"/>
              </a:spcAft>
              <a:buSzPts val="2400"/>
              <a:buChar char="•"/>
              <a:defRPr>
                <a:solidFill>
                  <a:srgbClr val="20252B"/>
                </a:solidFill>
                <a:latin typeface="Quattrocento Sans"/>
                <a:ea typeface="Quattrocento Sans"/>
                <a:cs typeface="Quattrocento Sans"/>
                <a:sym typeface="Quattrocento Sans"/>
              </a:defRPr>
            </a:lvl4pPr>
            <a:lvl5pPr indent="-397954" lvl="4" marL="2286000" algn="l">
              <a:spcBef>
                <a:spcPts val="533"/>
              </a:spcBef>
              <a:spcAft>
                <a:spcPts val="0"/>
              </a:spcAft>
              <a:buClr>
                <a:srgbClr val="20252B"/>
              </a:buClr>
              <a:buSzPts val="2667"/>
              <a:buFont typeface="Quattrocento Sans"/>
              <a:buChar char="»"/>
              <a:defRPr>
                <a:solidFill>
                  <a:srgbClr val="20252B"/>
                </a:solidFill>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5"/>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37" name="Google Shape;37;p35">
            <a:hlinkClick r:id="rId3"/>
          </p:cNvPr>
          <p:cNvPicPr preferRelativeResize="0"/>
          <p:nvPr/>
        </p:nvPicPr>
        <p:blipFill rotWithShape="1">
          <a:blip r:embed="rId4">
            <a:alphaModFix/>
          </a:blip>
          <a:srcRect b="0" l="0" r="0" t="0"/>
          <a:stretch/>
        </p:blipFill>
        <p:spPr>
          <a:xfrm>
            <a:off x="345061" y="6441095"/>
            <a:ext cx="986278" cy="10355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エンドカット" showMasterSp="0">
  <p:cSld name="エンドカット">
    <p:spTree>
      <p:nvGrpSpPr>
        <p:cNvPr id="38" name="Shape 38"/>
        <p:cNvGrpSpPr/>
        <p:nvPr/>
      </p:nvGrpSpPr>
      <p:grpSpPr>
        <a:xfrm>
          <a:off x="0" y="0"/>
          <a:ext cx="0" cy="0"/>
          <a:chOff x="0" y="0"/>
          <a:chExt cx="0" cy="0"/>
        </a:xfrm>
      </p:grpSpPr>
      <p:pic>
        <p:nvPicPr>
          <p:cNvPr descr="OpenChain Logo" id="39" name="Google Shape;39;p36"/>
          <p:cNvPicPr preferRelativeResize="0"/>
          <p:nvPr/>
        </p:nvPicPr>
        <p:blipFill rotWithShape="1">
          <a:blip r:embed="rId2">
            <a:alphaModFix/>
          </a:blip>
          <a:srcRect b="0" l="0" r="0" t="-3"/>
          <a:stretch/>
        </p:blipFill>
        <p:spPr>
          <a:xfrm>
            <a:off x="-81280" y="1944253"/>
            <a:ext cx="5866061" cy="1886067"/>
          </a:xfrm>
          <a:prstGeom prst="rect">
            <a:avLst/>
          </a:prstGeom>
          <a:noFill/>
          <a:ln>
            <a:noFill/>
          </a:ln>
        </p:spPr>
      </p:pic>
      <p:sp>
        <p:nvSpPr>
          <p:cNvPr id="40" name="Google Shape;40;p36"/>
          <p:cNvSpPr txBox="1"/>
          <p:nvPr>
            <p:ph idx="1" type="body"/>
          </p:nvPr>
        </p:nvSpPr>
        <p:spPr>
          <a:xfrm>
            <a:off x="5008034" y="1945217"/>
            <a:ext cx="7183967" cy="1792816"/>
          </a:xfrm>
          <a:prstGeom prst="rect">
            <a:avLst/>
          </a:prstGeom>
          <a:solidFill>
            <a:srgbClr val="00B4C1"/>
          </a:solidFill>
          <a:ln>
            <a:noFill/>
          </a:ln>
        </p:spPr>
        <p:txBody>
          <a:bodyPr anchorCtr="0" anchor="ctr" bIns="0" lIns="0" spcFirstLastPara="1" rIns="0" wrap="square" tIns="0">
            <a:noAutofit/>
          </a:bodyPr>
          <a:lstStyle>
            <a:lvl1pPr indent="-228600" lvl="0" marL="457200" algn="l">
              <a:lnSpc>
                <a:spcPct val="100000"/>
              </a:lnSpc>
              <a:spcBef>
                <a:spcPts val="587"/>
              </a:spcBef>
              <a:spcAft>
                <a:spcPts val="0"/>
              </a:spcAft>
              <a:buSzPts val="2933"/>
              <a:buNone/>
              <a:defRPr b="0">
                <a:solidFill>
                  <a:schemeClr val="lt1"/>
                </a:solidFill>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1" name="Shape 41"/>
        <p:cNvGrpSpPr/>
        <p:nvPr/>
      </p:nvGrpSpPr>
      <p:grpSpPr>
        <a:xfrm>
          <a:off x="0" y="0"/>
          <a:ext cx="0" cy="0"/>
          <a:chOff x="0" y="0"/>
          <a:chExt cx="0" cy="0"/>
        </a:xfrm>
      </p:grpSpPr>
      <p:sp>
        <p:nvSpPr>
          <p:cNvPr id="42" name="Google Shape;42;p37"/>
          <p:cNvSpPr txBox="1"/>
          <p:nvPr>
            <p:ph type="title"/>
          </p:nvPr>
        </p:nvSpPr>
        <p:spPr>
          <a:xfrm>
            <a:off x="880111" y="531580"/>
            <a:ext cx="10320000" cy="645269"/>
          </a:xfrm>
          <a:prstGeom prst="rect">
            <a:avLst/>
          </a:prstGeom>
          <a:noFill/>
          <a:ln>
            <a:noFill/>
          </a:ln>
        </p:spPr>
        <p:txBody>
          <a:bodyPr anchorCtr="0" anchor="ctr" bIns="228600" lIns="0" spcFirstLastPara="1" rIns="0" wrap="square" tIns="228600">
            <a:noAutofit/>
          </a:bodyPr>
          <a:lstStyle>
            <a:lvl1pPr lvl="0" algn="l">
              <a:lnSpc>
                <a:spcPct val="90000"/>
              </a:lnSpc>
              <a:spcBef>
                <a:spcPts val="0"/>
              </a:spcBef>
              <a:spcAft>
                <a:spcPts val="0"/>
              </a:spcAft>
              <a:buSzPts val="1400"/>
              <a:buNone/>
              <a:defRPr>
                <a:solidFill>
                  <a:srgbClr val="00849D"/>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3" name="Google Shape;43;p37"/>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7"/>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Quattrocento Sans"/>
                <a:ea typeface="Quattrocento Sans"/>
                <a:cs typeface="Quattrocento Sans"/>
                <a:sym typeface="Quattrocento Sans"/>
              </a:defRPr>
            </a:lvl1pPr>
            <a:lvl2pPr indent="0" lvl="1" marL="0" algn="r">
              <a:spcBef>
                <a:spcPts val="0"/>
              </a:spcBef>
              <a:buNone/>
              <a:defRPr sz="1200">
                <a:solidFill>
                  <a:schemeClr val="dk1"/>
                </a:solidFill>
                <a:latin typeface="Quattrocento Sans"/>
                <a:ea typeface="Quattrocento Sans"/>
                <a:cs typeface="Quattrocento Sans"/>
                <a:sym typeface="Quattrocento Sans"/>
              </a:defRPr>
            </a:lvl2pPr>
            <a:lvl3pPr indent="0" lvl="2" marL="0" algn="r">
              <a:spcBef>
                <a:spcPts val="0"/>
              </a:spcBef>
              <a:buNone/>
              <a:defRPr sz="1200">
                <a:solidFill>
                  <a:schemeClr val="dk1"/>
                </a:solidFill>
                <a:latin typeface="Quattrocento Sans"/>
                <a:ea typeface="Quattrocento Sans"/>
                <a:cs typeface="Quattrocento Sans"/>
                <a:sym typeface="Quattrocento Sans"/>
              </a:defRPr>
            </a:lvl3pPr>
            <a:lvl4pPr indent="0" lvl="3" marL="0" algn="r">
              <a:spcBef>
                <a:spcPts val="0"/>
              </a:spcBef>
              <a:buNone/>
              <a:defRPr sz="1200">
                <a:solidFill>
                  <a:schemeClr val="dk1"/>
                </a:solidFill>
                <a:latin typeface="Quattrocento Sans"/>
                <a:ea typeface="Quattrocento Sans"/>
                <a:cs typeface="Quattrocento Sans"/>
                <a:sym typeface="Quattrocento Sans"/>
              </a:defRPr>
            </a:lvl4pPr>
            <a:lvl5pPr indent="0" lvl="4" marL="0" algn="r">
              <a:spcBef>
                <a:spcPts val="0"/>
              </a:spcBef>
              <a:buNone/>
              <a:defRPr sz="1200">
                <a:solidFill>
                  <a:schemeClr val="dk1"/>
                </a:solidFill>
                <a:latin typeface="Quattrocento Sans"/>
                <a:ea typeface="Quattrocento Sans"/>
                <a:cs typeface="Quattrocento Sans"/>
                <a:sym typeface="Quattrocento Sans"/>
              </a:defRPr>
            </a:lvl5pPr>
            <a:lvl6pPr indent="0" lvl="5" marL="0" algn="r">
              <a:spcBef>
                <a:spcPts val="0"/>
              </a:spcBef>
              <a:buNone/>
              <a:defRPr sz="1200">
                <a:solidFill>
                  <a:schemeClr val="dk1"/>
                </a:solidFill>
                <a:latin typeface="Quattrocento Sans"/>
                <a:ea typeface="Quattrocento Sans"/>
                <a:cs typeface="Quattrocento Sans"/>
                <a:sym typeface="Quattrocento Sans"/>
              </a:defRPr>
            </a:lvl6pPr>
            <a:lvl7pPr indent="0" lvl="6" marL="0" algn="r">
              <a:spcBef>
                <a:spcPts val="0"/>
              </a:spcBef>
              <a:buNone/>
              <a:defRPr sz="1200">
                <a:solidFill>
                  <a:schemeClr val="dk1"/>
                </a:solidFill>
                <a:latin typeface="Quattrocento Sans"/>
                <a:ea typeface="Quattrocento Sans"/>
                <a:cs typeface="Quattrocento Sans"/>
                <a:sym typeface="Quattrocento Sans"/>
              </a:defRPr>
            </a:lvl7pPr>
            <a:lvl8pPr indent="0" lvl="7" marL="0" algn="r">
              <a:spcBef>
                <a:spcPts val="0"/>
              </a:spcBef>
              <a:buNone/>
              <a:defRPr sz="1200">
                <a:solidFill>
                  <a:schemeClr val="dk1"/>
                </a:solidFill>
                <a:latin typeface="Quattrocento Sans"/>
                <a:ea typeface="Quattrocento Sans"/>
                <a:cs typeface="Quattrocento Sans"/>
                <a:sym typeface="Quattrocento Sans"/>
              </a:defRPr>
            </a:lvl8pPr>
            <a:lvl9pPr indent="0" lvl="8" marL="0" algn="r">
              <a:spcBef>
                <a:spcPts val="0"/>
              </a:spcBef>
              <a:buNone/>
              <a:defRPr sz="12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46" name="Google Shape;46;p37">
            <a:hlinkClick r:id="rId2"/>
          </p:cNvPr>
          <p:cNvPicPr preferRelativeResize="0"/>
          <p:nvPr/>
        </p:nvPicPr>
        <p:blipFill rotWithShape="1">
          <a:blip r:embed="rId3">
            <a:alphaModFix/>
          </a:blip>
          <a:srcRect b="0" l="0" r="0" t="0"/>
          <a:stretch/>
        </p:blipFill>
        <p:spPr>
          <a:xfrm>
            <a:off x="345061" y="6441095"/>
            <a:ext cx="986278" cy="103559"/>
          </a:xfrm>
          <a:prstGeom prst="rect">
            <a:avLst/>
          </a:prstGeom>
          <a:noFill/>
          <a:ln>
            <a:noFill/>
          </a:ln>
        </p:spPr>
      </p:pic>
      <p:pic>
        <p:nvPicPr>
          <p:cNvPr id="47" name="Google Shape;47;p37">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bg>
      <p:bgPr>
        <a:solidFill>
          <a:schemeClr val="lt1"/>
        </a:solidFill>
      </p:bgPr>
    </p:bg>
    <p:spTree>
      <p:nvGrpSpPr>
        <p:cNvPr id="48" name="Shape 48"/>
        <p:cNvGrpSpPr/>
        <p:nvPr/>
      </p:nvGrpSpPr>
      <p:grpSpPr>
        <a:xfrm>
          <a:off x="0" y="0"/>
          <a:ext cx="0" cy="0"/>
          <a:chOff x="0" y="0"/>
          <a:chExt cx="0" cy="0"/>
        </a:xfrm>
      </p:grpSpPr>
      <p:sp>
        <p:nvSpPr>
          <p:cNvPr id="49" name="Google Shape;49;p38"/>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8"/>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Quattrocento Sans"/>
                <a:ea typeface="Quattrocento Sans"/>
                <a:cs typeface="Quattrocento Sans"/>
                <a:sym typeface="Quattrocento Sans"/>
              </a:defRPr>
            </a:lvl1pPr>
            <a:lvl2pPr indent="0" lvl="1" marL="0" algn="r">
              <a:spcBef>
                <a:spcPts val="0"/>
              </a:spcBef>
              <a:buNone/>
              <a:defRPr sz="1200">
                <a:solidFill>
                  <a:schemeClr val="dk1"/>
                </a:solidFill>
                <a:latin typeface="Quattrocento Sans"/>
                <a:ea typeface="Quattrocento Sans"/>
                <a:cs typeface="Quattrocento Sans"/>
                <a:sym typeface="Quattrocento Sans"/>
              </a:defRPr>
            </a:lvl2pPr>
            <a:lvl3pPr indent="0" lvl="2" marL="0" algn="r">
              <a:spcBef>
                <a:spcPts val="0"/>
              </a:spcBef>
              <a:buNone/>
              <a:defRPr sz="1200">
                <a:solidFill>
                  <a:schemeClr val="dk1"/>
                </a:solidFill>
                <a:latin typeface="Quattrocento Sans"/>
                <a:ea typeface="Quattrocento Sans"/>
                <a:cs typeface="Quattrocento Sans"/>
                <a:sym typeface="Quattrocento Sans"/>
              </a:defRPr>
            </a:lvl3pPr>
            <a:lvl4pPr indent="0" lvl="3" marL="0" algn="r">
              <a:spcBef>
                <a:spcPts val="0"/>
              </a:spcBef>
              <a:buNone/>
              <a:defRPr sz="1200">
                <a:solidFill>
                  <a:schemeClr val="dk1"/>
                </a:solidFill>
                <a:latin typeface="Quattrocento Sans"/>
                <a:ea typeface="Quattrocento Sans"/>
                <a:cs typeface="Quattrocento Sans"/>
                <a:sym typeface="Quattrocento Sans"/>
              </a:defRPr>
            </a:lvl4pPr>
            <a:lvl5pPr indent="0" lvl="4" marL="0" algn="r">
              <a:spcBef>
                <a:spcPts val="0"/>
              </a:spcBef>
              <a:buNone/>
              <a:defRPr sz="1200">
                <a:solidFill>
                  <a:schemeClr val="dk1"/>
                </a:solidFill>
                <a:latin typeface="Quattrocento Sans"/>
                <a:ea typeface="Quattrocento Sans"/>
                <a:cs typeface="Quattrocento Sans"/>
                <a:sym typeface="Quattrocento Sans"/>
              </a:defRPr>
            </a:lvl5pPr>
            <a:lvl6pPr indent="0" lvl="5" marL="0" algn="r">
              <a:spcBef>
                <a:spcPts val="0"/>
              </a:spcBef>
              <a:buNone/>
              <a:defRPr sz="1200">
                <a:solidFill>
                  <a:schemeClr val="dk1"/>
                </a:solidFill>
                <a:latin typeface="Quattrocento Sans"/>
                <a:ea typeface="Quattrocento Sans"/>
                <a:cs typeface="Quattrocento Sans"/>
                <a:sym typeface="Quattrocento Sans"/>
              </a:defRPr>
            </a:lvl6pPr>
            <a:lvl7pPr indent="0" lvl="6" marL="0" algn="r">
              <a:spcBef>
                <a:spcPts val="0"/>
              </a:spcBef>
              <a:buNone/>
              <a:defRPr sz="1200">
                <a:solidFill>
                  <a:schemeClr val="dk1"/>
                </a:solidFill>
                <a:latin typeface="Quattrocento Sans"/>
                <a:ea typeface="Quattrocento Sans"/>
                <a:cs typeface="Quattrocento Sans"/>
                <a:sym typeface="Quattrocento Sans"/>
              </a:defRPr>
            </a:lvl7pPr>
            <a:lvl8pPr indent="0" lvl="7" marL="0" algn="r">
              <a:spcBef>
                <a:spcPts val="0"/>
              </a:spcBef>
              <a:buNone/>
              <a:defRPr sz="1200">
                <a:solidFill>
                  <a:schemeClr val="dk1"/>
                </a:solidFill>
                <a:latin typeface="Quattrocento Sans"/>
                <a:ea typeface="Quattrocento Sans"/>
                <a:cs typeface="Quattrocento Sans"/>
                <a:sym typeface="Quattrocento Sans"/>
              </a:defRPr>
            </a:lvl8pPr>
            <a:lvl9pPr indent="0" lvl="8" marL="0" algn="r">
              <a:spcBef>
                <a:spcPts val="0"/>
              </a:spcBef>
              <a:buNone/>
              <a:defRPr sz="1200">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52" name="Google Shape;52;p38">
            <a:hlinkClick r:id="rId2"/>
          </p:cNvPr>
          <p:cNvPicPr preferRelativeResize="0"/>
          <p:nvPr/>
        </p:nvPicPr>
        <p:blipFill rotWithShape="1">
          <a:blip r:embed="rId3">
            <a:alphaModFix/>
          </a:blip>
          <a:srcRect b="0" l="0" r="0" t="0"/>
          <a:stretch/>
        </p:blipFill>
        <p:spPr>
          <a:xfrm>
            <a:off x="345061" y="6441095"/>
            <a:ext cx="986278" cy="103559"/>
          </a:xfrm>
          <a:prstGeom prst="rect">
            <a:avLst/>
          </a:prstGeom>
          <a:noFill/>
          <a:ln>
            <a:noFill/>
          </a:ln>
        </p:spPr>
      </p:pic>
      <p:pic>
        <p:nvPicPr>
          <p:cNvPr id="53" name="Google Shape;53;p38">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g32668781080_0_74"/>
          <p:cNvSpPr/>
          <p:nvPr/>
        </p:nvSpPr>
        <p:spPr>
          <a:xfrm>
            <a:off x="11243921" y="5908223"/>
            <a:ext cx="965700" cy="9657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 name="Google Shape;56;g32668781080_0_74"/>
          <p:cNvSpPr/>
          <p:nvPr/>
        </p:nvSpPr>
        <p:spPr>
          <a:xfrm rot="10800000">
            <a:off x="10268601" y="5908167"/>
            <a:ext cx="975300" cy="974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 name="Google Shape;57;g32668781080_0_74"/>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8" name="Google Shape;58;g32668781080_0_74"/>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g32668781080_0_74"/>
          <p:cNvSpPr/>
          <p:nvPr/>
        </p:nvSpPr>
        <p:spPr>
          <a:xfrm>
            <a:off x="11224800" y="0"/>
            <a:ext cx="967200" cy="9672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60" name="Google Shape;60;g32668781080_0_74"/>
          <p:cNvPicPr preferRelativeResize="0"/>
          <p:nvPr/>
        </p:nvPicPr>
        <p:blipFill rotWithShape="1">
          <a:blip r:embed="rId2">
            <a:alphaModFix/>
          </a:blip>
          <a:srcRect b="0" l="0" r="0" t="0"/>
          <a:stretch/>
        </p:blipFill>
        <p:spPr>
          <a:xfrm>
            <a:off x="253780" y="6182026"/>
            <a:ext cx="1294373" cy="426466"/>
          </a:xfrm>
          <a:prstGeom prst="rect">
            <a:avLst/>
          </a:prstGeom>
          <a:noFill/>
          <a:ln>
            <a:noFill/>
          </a:ln>
        </p:spPr>
      </p:pic>
      <p:pic>
        <p:nvPicPr>
          <p:cNvPr id="61" name="Google Shape;61;g32668781080_0_74"/>
          <p:cNvPicPr preferRelativeResize="0"/>
          <p:nvPr/>
        </p:nvPicPr>
        <p:blipFill rotWithShape="1">
          <a:blip r:embed="rId3">
            <a:alphaModFix/>
          </a:blip>
          <a:srcRect b="0" l="0" r="0" t="0"/>
          <a:stretch/>
        </p:blipFill>
        <p:spPr>
          <a:xfrm>
            <a:off x="3149758" y="6138338"/>
            <a:ext cx="897765" cy="513843"/>
          </a:xfrm>
          <a:prstGeom prst="rect">
            <a:avLst/>
          </a:prstGeom>
          <a:noFill/>
          <a:ln>
            <a:noFill/>
          </a:ln>
        </p:spPr>
      </p:pic>
      <p:pic>
        <p:nvPicPr>
          <p:cNvPr id="62" name="Google Shape;62;g32668781080_0_74"/>
          <p:cNvPicPr preferRelativeResize="0"/>
          <p:nvPr/>
        </p:nvPicPr>
        <p:blipFill rotWithShape="1">
          <a:blip r:embed="rId4">
            <a:alphaModFix/>
          </a:blip>
          <a:srcRect b="0" l="0" r="0" t="0"/>
          <a:stretch/>
        </p:blipFill>
        <p:spPr>
          <a:xfrm>
            <a:off x="1701756" y="6071651"/>
            <a:ext cx="1294400" cy="647216"/>
          </a:xfrm>
          <a:prstGeom prst="rect">
            <a:avLst/>
          </a:prstGeom>
          <a:noFill/>
          <a:ln>
            <a:noFill/>
          </a:ln>
        </p:spPr>
      </p:pic>
      <p:pic>
        <p:nvPicPr>
          <p:cNvPr id="63" name="Google Shape;63;g32668781080_0_74"/>
          <p:cNvPicPr preferRelativeResize="0"/>
          <p:nvPr/>
        </p:nvPicPr>
        <p:blipFill>
          <a:blip r:embed="rId5">
            <a:alphaModFix/>
          </a:blip>
          <a:stretch>
            <a:fillRect/>
          </a:stretch>
        </p:blipFill>
        <p:spPr>
          <a:xfrm>
            <a:off x="4201126" y="6100376"/>
            <a:ext cx="2320277" cy="589766"/>
          </a:xfrm>
          <a:prstGeom prst="rect">
            <a:avLst/>
          </a:prstGeom>
          <a:noFill/>
          <a:ln>
            <a:noFill/>
          </a:ln>
        </p:spPr>
      </p:pic>
      <p:sp>
        <p:nvSpPr>
          <p:cNvPr id="64" name="Google Shape;64;g32668781080_0_74"/>
          <p:cNvSpPr txBox="1"/>
          <p:nvPr>
            <p:ph idx="1" type="body"/>
          </p:nvPr>
        </p:nvSpPr>
        <p:spPr>
          <a:xfrm>
            <a:off x="373800" y="1688600"/>
            <a:ext cx="11360700" cy="44520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www.openchainproject.org/" TargetMode="External"/><Relationship Id="rId2" Type="http://schemas.openxmlformats.org/officeDocument/2006/relationships/image" Target="../media/image17.png"/><Relationship Id="rId3" Type="http://schemas.openxmlformats.org/officeDocument/2006/relationships/hyperlink" Target="https://creativecommons.org/publicdomain/zero/1.0/" TargetMode="External"/><Relationship Id="rId4" Type="http://schemas.openxmlformats.org/officeDocument/2006/relationships/hyperlink" Target="https://creativecommons.org/publicdomain/zero/1.0/" TargetMode="External"/><Relationship Id="rId11" Type="http://schemas.openxmlformats.org/officeDocument/2006/relationships/slideLayout" Target="../slideLayouts/slideLayout6.xml"/><Relationship Id="rId10" Type="http://schemas.openxmlformats.org/officeDocument/2006/relationships/slideLayout" Target="../slideLayouts/slideLayout5.xml"/><Relationship Id="rId12" Type="http://schemas.openxmlformats.org/officeDocument/2006/relationships/theme" Target="../theme/theme1.xml"/><Relationship Id="rId9" Type="http://schemas.openxmlformats.org/officeDocument/2006/relationships/slideLayout" Target="../slideLayouts/slideLayout4.xml"/><Relationship Id="rId5" Type="http://schemas.openxmlformats.org/officeDocument/2006/relationships/image" Target="../media/image15.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idx="1" type="body"/>
          </p:nvPr>
        </p:nvSpPr>
        <p:spPr>
          <a:xfrm>
            <a:off x="311151" y="1349829"/>
            <a:ext cx="11527367" cy="5233089"/>
          </a:xfrm>
          <a:prstGeom prst="rect">
            <a:avLst/>
          </a:prstGeom>
          <a:noFill/>
          <a:ln>
            <a:noFill/>
          </a:ln>
        </p:spPr>
        <p:txBody>
          <a:bodyPr anchorCtr="0" anchor="t" bIns="0" lIns="0" spcFirstLastPara="1" rIns="0" wrap="square" tIns="0">
            <a:noAutofit/>
          </a:bodyPr>
          <a:lstStyle>
            <a:lvl1pPr indent="-414845" lvl="0" marL="457200" marR="0" rtl="0" algn="l">
              <a:lnSpc>
                <a:spcPct val="100000"/>
              </a:lnSpc>
              <a:spcBef>
                <a:spcPts val="587"/>
              </a:spcBef>
              <a:spcAft>
                <a:spcPts val="0"/>
              </a:spcAft>
              <a:buClr>
                <a:srgbClr val="7F7F7F"/>
              </a:buClr>
              <a:buSzPts val="2933"/>
              <a:buFont typeface="Noto Sans Symbols"/>
              <a:buChar char="■"/>
              <a:defRPr b="0" i="0" sz="2933" u="none" cap="none" strike="noStrike">
                <a:solidFill>
                  <a:srgbClr val="20252B"/>
                </a:solidFill>
                <a:latin typeface="Quattrocento Sans"/>
                <a:ea typeface="Quattrocento Sans"/>
                <a:cs typeface="Quattrocento Sans"/>
                <a:sym typeface="Quattrocento Sans"/>
              </a:defRPr>
            </a:lvl1pPr>
            <a:lvl2pPr indent="-397954" lvl="1" marL="914400" marR="0" rtl="0" algn="l">
              <a:lnSpc>
                <a:spcPct val="100000"/>
              </a:lnSpc>
              <a:spcBef>
                <a:spcPts val="533"/>
              </a:spcBef>
              <a:spcAft>
                <a:spcPts val="0"/>
              </a:spcAft>
              <a:buClr>
                <a:srgbClr val="87867E"/>
              </a:buClr>
              <a:buSzPts val="2667"/>
              <a:buFont typeface="Noto Sans Symbols"/>
              <a:buChar char="■"/>
              <a:defRPr b="0" i="0" sz="2667" u="none" cap="none" strike="noStrike">
                <a:solidFill>
                  <a:srgbClr val="20252B"/>
                </a:solidFill>
                <a:latin typeface="Quattrocento Sans"/>
                <a:ea typeface="Quattrocento Sans"/>
                <a:cs typeface="Quattrocento Sans"/>
                <a:sym typeface="Quattrocento Sans"/>
              </a:defRPr>
            </a:lvl2pPr>
            <a:lvl3pPr indent="-381000" lvl="2" marL="1371600" marR="0" rtl="0" algn="l">
              <a:lnSpc>
                <a:spcPct val="100000"/>
              </a:lnSpc>
              <a:spcBef>
                <a:spcPts val="480"/>
              </a:spcBef>
              <a:spcAft>
                <a:spcPts val="0"/>
              </a:spcAft>
              <a:buClr>
                <a:srgbClr val="808080"/>
              </a:buClr>
              <a:buSzPts val="2400"/>
              <a:buFont typeface="Noto Sans Symbols"/>
              <a:buChar char="●"/>
              <a:defRPr b="0" i="0" sz="2400" u="none" cap="none" strike="noStrike">
                <a:solidFill>
                  <a:srgbClr val="20252B"/>
                </a:solidFill>
                <a:latin typeface="Quattrocento Sans"/>
                <a:ea typeface="Quattrocento Sans"/>
                <a:cs typeface="Quattrocento Sans"/>
                <a:sym typeface="Quattrocento Sans"/>
              </a:defRPr>
            </a:lvl3pPr>
            <a:lvl4pPr indent="-381000" lvl="3" marL="1828800" marR="0" rtl="0" algn="l">
              <a:lnSpc>
                <a:spcPct val="100000"/>
              </a:lnSpc>
              <a:spcBef>
                <a:spcPts val="480"/>
              </a:spcBef>
              <a:spcAft>
                <a:spcPts val="0"/>
              </a:spcAft>
              <a:buClr>
                <a:srgbClr val="87867E"/>
              </a:buClr>
              <a:buSzPts val="2400"/>
              <a:buFont typeface="Arial"/>
              <a:buChar char="•"/>
              <a:defRPr b="0" i="0" sz="2400" u="none" cap="none" strike="noStrike">
                <a:solidFill>
                  <a:srgbClr val="20252B"/>
                </a:solidFill>
                <a:latin typeface="Quattrocento Sans"/>
                <a:ea typeface="Quattrocento Sans"/>
                <a:cs typeface="Quattrocento Sans"/>
                <a:sym typeface="Quattrocento Sans"/>
              </a:defRPr>
            </a:lvl4pPr>
            <a:lvl5pPr indent="-397954" lvl="4" marL="22860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5pPr>
            <a:lvl6pPr indent="-397954" lvl="5" marL="27432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rtl="0" algn="l">
              <a:spcBef>
                <a:spcPts val="533"/>
              </a:spcBef>
              <a:spcAft>
                <a:spcPts val="0"/>
              </a:spcAft>
              <a:buClr>
                <a:schemeClr val="dk1"/>
              </a:buClr>
              <a:buSzPts val="2667"/>
              <a:buFont typeface="Quattrocento Sans"/>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1" name="Google Shape;11;p33"/>
          <p:cNvSpPr txBox="1"/>
          <p:nvPr>
            <p:ph type="title"/>
          </p:nvPr>
        </p:nvSpPr>
        <p:spPr>
          <a:xfrm>
            <a:off x="311151" y="531580"/>
            <a:ext cx="10320000" cy="645269"/>
          </a:xfrm>
          <a:prstGeom prst="rect">
            <a:avLst/>
          </a:prstGeom>
          <a:noFill/>
          <a:ln>
            <a:noFill/>
          </a:ln>
        </p:spPr>
        <p:txBody>
          <a:bodyPr anchorCtr="0" anchor="ctr" bIns="228600" lIns="0" spcFirstLastPara="1" rIns="0" wrap="square" tIns="228600">
            <a:noAutofit/>
          </a:bodyPr>
          <a:lstStyle>
            <a:lvl1pPr lvl="0" marR="0" rtl="0" algn="l">
              <a:lnSpc>
                <a:spcPct val="90000"/>
              </a:lnSpc>
              <a:spcBef>
                <a:spcPts val="0"/>
              </a:spcBef>
              <a:spcAft>
                <a:spcPts val="0"/>
              </a:spcAft>
              <a:buSzPts val="1400"/>
              <a:buNone/>
              <a:defRPr b="0" i="0" sz="3733" u="none" cap="none" strike="noStrike">
                <a:solidFill>
                  <a:srgbClr val="00849D"/>
                </a:solidFill>
                <a:latin typeface="Quattrocento Sans"/>
                <a:ea typeface="Quattrocento Sans"/>
                <a:cs typeface="Quattrocento Sans"/>
                <a:sym typeface="Quattrocento Sans"/>
              </a:defRPr>
            </a:lvl1pPr>
            <a:lvl2pPr lvl="1"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2pPr>
            <a:lvl3pPr lvl="2"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3pPr>
            <a:lvl4pPr lvl="3"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4pPr>
            <a:lvl5pPr lvl="4"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5pPr>
            <a:lvl6pPr lvl="5"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6pPr>
            <a:lvl7pPr lvl="6"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7pPr>
            <a:lvl8pPr lvl="7"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8pPr>
            <a:lvl9pPr lvl="8" marR="0" rtl="0" algn="l">
              <a:lnSpc>
                <a:spcPct val="90000"/>
              </a:lnSpc>
              <a:spcBef>
                <a:spcPts val="0"/>
              </a:spcBef>
              <a:spcAft>
                <a:spcPts val="0"/>
              </a:spcAft>
              <a:buSzPts val="1400"/>
              <a:buNone/>
              <a:defRPr b="0" i="0" sz="3733" u="none" cap="none" strike="noStrike">
                <a:solidFill>
                  <a:schemeClr val="dk2"/>
                </a:solidFill>
                <a:latin typeface="Arial"/>
                <a:ea typeface="Arial"/>
                <a:cs typeface="Arial"/>
                <a:sym typeface="Arial"/>
              </a:defRPr>
            </a:lvl9pPr>
          </a:lstStyle>
          <a:p/>
        </p:txBody>
      </p:sp>
      <p:grpSp>
        <p:nvGrpSpPr>
          <p:cNvPr id="12" name="Google Shape;12;p33"/>
          <p:cNvGrpSpPr/>
          <p:nvPr/>
        </p:nvGrpSpPr>
        <p:grpSpPr>
          <a:xfrm>
            <a:off x="466" y="6766845"/>
            <a:ext cx="12191535" cy="100800"/>
            <a:chOff x="0" y="4968000"/>
            <a:chExt cx="9143651" cy="75600"/>
          </a:xfrm>
        </p:grpSpPr>
        <p:sp>
          <p:nvSpPr>
            <p:cNvPr id="13" name="Google Shape;13;p33"/>
            <p:cNvSpPr/>
            <p:nvPr/>
          </p:nvSpPr>
          <p:spPr>
            <a:xfrm>
              <a:off x="3060435" y="4968000"/>
              <a:ext cx="3020400" cy="75600"/>
            </a:xfrm>
            <a:prstGeom prst="rect">
              <a:avLst/>
            </a:prstGeom>
            <a:solidFill>
              <a:srgbClr val="0084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14" name="Google Shape;14;p33"/>
            <p:cNvSpPr/>
            <p:nvPr/>
          </p:nvSpPr>
          <p:spPr>
            <a:xfrm>
              <a:off x="0" y="4968000"/>
              <a:ext cx="3020400" cy="75600"/>
            </a:xfrm>
            <a:prstGeom prst="rect">
              <a:avLst/>
            </a:prstGeom>
            <a:solidFill>
              <a:srgbClr val="E65A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sp>
          <p:nvSpPr>
            <p:cNvPr id="15" name="Google Shape;15;p33"/>
            <p:cNvSpPr/>
            <p:nvPr/>
          </p:nvSpPr>
          <p:spPr>
            <a:xfrm>
              <a:off x="6123251" y="4968000"/>
              <a:ext cx="3020400" cy="75600"/>
            </a:xfrm>
            <a:prstGeom prst="rect">
              <a:avLst/>
            </a:prstGeom>
            <a:solidFill>
              <a:srgbClr val="00B4C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33"/>
                <a:buFont typeface="Quattrocento Sans"/>
                <a:buNone/>
              </a:pPr>
              <a:r>
                <a:t/>
              </a:r>
              <a:endParaRPr b="0" i="0" sz="2133" u="none" cap="none" strike="noStrike">
                <a:solidFill>
                  <a:schemeClr val="dk1"/>
                </a:solidFill>
                <a:latin typeface="Arial"/>
                <a:ea typeface="Arial"/>
                <a:cs typeface="Arial"/>
                <a:sym typeface="Arial"/>
              </a:endParaRPr>
            </a:p>
          </p:txBody>
        </p:sp>
      </p:grpSp>
      <p:sp>
        <p:nvSpPr>
          <p:cNvPr id="16" name="Google Shape;16;p33"/>
          <p:cNvSpPr txBox="1"/>
          <p:nvPr>
            <p:ph idx="10" type="dt"/>
          </p:nvPr>
        </p:nvSpPr>
        <p:spPr>
          <a:xfrm>
            <a:off x="9365610" y="6415459"/>
            <a:ext cx="2743200" cy="16631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 name="Google Shape;17;p33"/>
          <p:cNvSpPr txBox="1"/>
          <p:nvPr>
            <p:ph idx="11" type="ftr"/>
          </p:nvPr>
        </p:nvSpPr>
        <p:spPr>
          <a:xfrm>
            <a:off x="1331339" y="6423024"/>
            <a:ext cx="2874389" cy="1397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8" name="Google Shape;18;p33"/>
          <p:cNvSpPr txBox="1"/>
          <p:nvPr>
            <p:ph idx="12" type="sldNum"/>
          </p:nvPr>
        </p:nvSpPr>
        <p:spPr>
          <a:xfrm>
            <a:off x="9365610" y="6581775"/>
            <a:ext cx="2743200" cy="13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descr="OpenChain" id="19" name="Google Shape;19;p33">
            <a:hlinkClick r:id="rId1"/>
          </p:cNvPr>
          <p:cNvPicPr preferRelativeResize="0"/>
          <p:nvPr/>
        </p:nvPicPr>
        <p:blipFill rotWithShape="1">
          <a:blip r:embed="rId2">
            <a:alphaModFix/>
          </a:blip>
          <a:srcRect b="0" l="0" r="0" t="0"/>
          <a:stretch/>
        </p:blipFill>
        <p:spPr>
          <a:xfrm>
            <a:off x="345061" y="6441095"/>
            <a:ext cx="986278" cy="103559"/>
          </a:xfrm>
          <a:prstGeom prst="rect">
            <a:avLst/>
          </a:prstGeom>
          <a:noFill/>
          <a:ln>
            <a:noFill/>
          </a:ln>
        </p:spPr>
      </p:pic>
      <p:sp>
        <p:nvSpPr>
          <p:cNvPr id="20" name="Google Shape;20;p33"/>
          <p:cNvSpPr txBox="1"/>
          <p:nvPr/>
        </p:nvSpPr>
        <p:spPr>
          <a:xfrm>
            <a:off x="1331339" y="6526212"/>
            <a:ext cx="5651847" cy="2508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Quattrocento Sans"/>
                <a:ea typeface="Quattrocento Sans"/>
                <a:cs typeface="Quattrocento Sans"/>
                <a:sym typeface="Quattrocento Sans"/>
              </a:rPr>
              <a:t>This slide is licensed under </a:t>
            </a:r>
            <a:r>
              <a:rPr b="0" i="0" lang="en-US" sz="12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the Creative Commons Zero 1.0 Universal </a:t>
            </a:r>
            <a:endParaRPr b="0" i="0" sz="1200" u="none" cap="none" strike="noStrike">
              <a:solidFill>
                <a:schemeClr val="dk1"/>
              </a:solidFill>
              <a:latin typeface="Quattrocento Sans"/>
              <a:ea typeface="Quattrocento Sans"/>
              <a:cs typeface="Quattrocento Sans"/>
              <a:sym typeface="Quattrocento Sans"/>
            </a:endParaRPr>
          </a:p>
        </p:txBody>
      </p:sp>
      <p:pic>
        <p:nvPicPr>
          <p:cNvPr id="21" name="Google Shape;21;p33">
            <a:hlinkClick r:id="rId4"/>
          </p:cNvPr>
          <p:cNvPicPr preferRelativeResize="0"/>
          <p:nvPr/>
        </p:nvPicPr>
        <p:blipFill rotWithShape="1">
          <a:blip r:embed="rId5">
            <a:alphaModFix/>
          </a:blip>
          <a:srcRect b="0" l="0" r="0" t="0"/>
          <a:stretch/>
        </p:blipFill>
        <p:spPr>
          <a:xfrm>
            <a:off x="345061" y="6581775"/>
            <a:ext cx="762000" cy="142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chainproject.org/partners" TargetMode="External"/><Relationship Id="rId4" Type="http://schemas.openxmlformats.org/officeDocument/2006/relationships/image" Target="../media/image13.png"/><Relationship Id="rId5" Type="http://schemas.openxmlformats.org/officeDocument/2006/relationships/hyperlink" Target="https://www.openchainproject.org/checklist-iso-5230-2020" TargetMode="External"/><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hyperlink" Target="https://www.iso.org/standard/81039.html" TargetMode="External"/><Relationship Id="rId5" Type="http://schemas.openxmlformats.org/officeDocument/2006/relationships/hyperlink" Target="https://www.openchainproject.org/featured/2020/12/15/toyota-iso-5230" TargetMode="External"/><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openchainproject.org/new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openchainproject.org/new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openchainproject.org/community-of-conformance" TargetMode="External"/><Relationship Id="rId4" Type="http://schemas.openxmlformats.org/officeDocument/2006/relationships/image" Target="../media/image23.png"/><Relationship Id="rId5" Type="http://schemas.openxmlformats.org/officeDocument/2006/relationships/image" Target="../media/image56.png"/><Relationship Id="rId6"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hyperlink" Target="https://lists.openchainproject.org/g/main" TargetMode="External"/><Relationship Id="rId11" Type="http://schemas.openxmlformats.org/officeDocument/2006/relationships/image" Target="../media/image19.png"/><Relationship Id="rId10" Type="http://schemas.openxmlformats.org/officeDocument/2006/relationships/hyperlink" Target="https://lists.openchainproject.org/g/partners" TargetMode="External"/><Relationship Id="rId12" Type="http://schemas.openxmlformats.org/officeDocument/2006/relationships/image" Target="../media/image24.png"/><Relationship Id="rId9" Type="http://schemas.openxmlformats.org/officeDocument/2006/relationships/hyperlink" Target="https://lists.openchainproject.org/g/specification" TargetMode="External"/><Relationship Id="rId5" Type="http://schemas.openxmlformats.org/officeDocument/2006/relationships/hyperlink" Target="https://groups.io/g/openchain-automotive-work-group" TargetMode="External"/><Relationship Id="rId6" Type="http://schemas.openxmlformats.org/officeDocument/2006/relationships/hyperlink" Target="https://groups.io/g/oss-based-compliance-tooling" TargetMode="External"/><Relationship Id="rId7" Type="http://schemas.openxmlformats.org/officeDocument/2006/relationships/hyperlink" Target="https://lists.openchainproject.org/g/telco" TargetMode="External"/><Relationship Id="rId8" Type="http://schemas.openxmlformats.org/officeDocument/2006/relationships/hyperlink" Target="https://lists.openchainproject.org/g/educ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openchainproject.org/partners" TargetMode="External"/><Relationship Id="rId4" Type="http://schemas.openxmlformats.org/officeDocument/2006/relationships/image" Target="../media/image42.png"/><Relationship Id="rId9" Type="http://schemas.openxmlformats.org/officeDocument/2006/relationships/image" Target="../media/image60.png"/><Relationship Id="rId5" Type="http://schemas.openxmlformats.org/officeDocument/2006/relationships/image" Target="../media/image25.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iso.org/standard/86450.html" TargetMode="External"/><Relationship Id="rId4" Type="http://schemas.openxmlformats.org/officeDocument/2006/relationships/hyperlink" Target="https://www.openchainproject.org/community-of-conformance" TargetMode="External"/><Relationship Id="rId5" Type="http://schemas.openxmlformats.org/officeDocument/2006/relationships/image" Target="../media/image37.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chainproject.org/news" TargetMode="External"/><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34.png"/><Relationship Id="rId7"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46.png"/><Relationship Id="rId10" Type="http://schemas.openxmlformats.org/officeDocument/2006/relationships/image" Target="../media/image59.jpg"/><Relationship Id="rId9" Type="http://schemas.openxmlformats.org/officeDocument/2006/relationships/image" Target="../media/image45.png"/><Relationship Id="rId5" Type="http://schemas.openxmlformats.org/officeDocument/2006/relationships/image" Target="../media/image54.jpg"/><Relationship Id="rId6" Type="http://schemas.openxmlformats.org/officeDocument/2006/relationships/image" Target="../media/image39.png"/><Relationship Id="rId7" Type="http://schemas.openxmlformats.org/officeDocument/2006/relationships/image" Target="../media/image38.jpg"/><Relationship Id="rId8"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58.png"/><Relationship Id="rId6" Type="http://schemas.openxmlformats.org/officeDocument/2006/relationships/image" Target="../media/image50.png"/><Relationship Id="rId7"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openchain-project.github.io/OpenChain-JWG/" TargetMode="External"/><Relationship Id="rId4" Type="http://schemas.openxmlformats.org/officeDocument/2006/relationships/hyperlink" Target="mailto:japan-wg+subscribe@lists.openchainproject.org" TargetMode="External"/><Relationship Id="rId11" Type="http://schemas.openxmlformats.org/officeDocument/2006/relationships/hyperlink" Target="https://join.slack.com/t/openchain-japanwg/shared_invite/zt-2f9lbstd0-D__Jkfs_kwnyGhD0x7tTkw" TargetMode="External"/><Relationship Id="rId10" Type="http://schemas.openxmlformats.org/officeDocument/2006/relationships/hyperlink" Target="mailto:japan-sg-ospo+subscribe@lists.openchainproject.org" TargetMode="External"/><Relationship Id="rId12" Type="http://schemas.openxmlformats.org/officeDocument/2006/relationships/image" Target="../media/image57.png"/><Relationship Id="rId9" Type="http://schemas.openxmlformats.org/officeDocument/2006/relationships/hyperlink" Target="mailto:japan-sg-automation+subscribe@lists.openchainproject.org" TargetMode="External"/><Relationship Id="rId5" Type="http://schemas.openxmlformats.org/officeDocument/2006/relationships/hyperlink" Target="mailto:japan-sg-planning+subscribe@lists.openchainproject.org" TargetMode="External"/><Relationship Id="rId6" Type="http://schemas.openxmlformats.org/officeDocument/2006/relationships/hyperlink" Target="mailto:japan-sg-faq+subscribe@lists.openchainproject.org" TargetMode="External"/><Relationship Id="rId7" Type="http://schemas.openxmlformats.org/officeDocument/2006/relationships/hyperlink" Target="mailto:japan-sg-education+subscribe@lists.openchainproject.org" TargetMode="External"/><Relationship Id="rId8" Type="http://schemas.openxmlformats.org/officeDocument/2006/relationships/hyperlink" Target="mailto:japan-sg-sbom+subscribe@lists.openchain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openchainproject.org/license-compliance" TargetMode="External"/><Relationship Id="rId4" Type="http://schemas.openxmlformats.org/officeDocument/2006/relationships/hyperlink" Target="https://www.openchainproject.org/get-started" TargetMode="External"/><Relationship Id="rId5" Type="http://schemas.openxmlformats.org/officeDocument/2006/relationships/hyperlink" Target="https://www.openchainproject.org/resources" TargetMode="External"/><Relationship Id="rId6" Type="http://schemas.openxmlformats.org/officeDocument/2006/relationships/hyperlink" Target="https://www.openchainproject.org/license-compliance" TargetMode="External"/><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73d37e5442_0_0"/>
          <p:cNvSpPr txBox="1"/>
          <p:nvPr>
            <p:ph type="ctrTitle"/>
          </p:nvPr>
        </p:nvSpPr>
        <p:spPr>
          <a:xfrm>
            <a:off x="320387" y="3972491"/>
            <a:ext cx="11545500" cy="874800"/>
          </a:xfrm>
          <a:prstGeom prst="rect">
            <a:avLst/>
          </a:prstGeom>
          <a:noFill/>
          <a:ln>
            <a:noFill/>
          </a:ln>
        </p:spPr>
        <p:txBody>
          <a:bodyPr anchorCtr="0" anchor="b" bIns="228600" lIns="0" spcFirstLastPara="1" rIns="0" wrap="square" tIns="228600">
            <a:noAutofit/>
          </a:bodyPr>
          <a:lstStyle/>
          <a:p>
            <a:pPr indent="0" lvl="0" marL="0" rtl="0" algn="ctr">
              <a:lnSpc>
                <a:spcPct val="100000"/>
              </a:lnSpc>
              <a:spcBef>
                <a:spcPts val="0"/>
              </a:spcBef>
              <a:spcAft>
                <a:spcPts val="0"/>
              </a:spcAft>
              <a:buSzPts val="1400"/>
              <a:buNone/>
            </a:pPr>
            <a:r>
              <a:rPr b="1" lang="en-US" sz="3600"/>
              <a:t>OpenChain</a:t>
            </a:r>
            <a:r>
              <a:rPr b="1" lang="en-US" sz="3600">
                <a:latin typeface="Arial"/>
                <a:ea typeface="Arial"/>
                <a:cs typeface="Arial"/>
                <a:sym typeface="Arial"/>
              </a:rPr>
              <a:t>プロジェクト紹介</a:t>
            </a:r>
            <a:endParaRPr b="1" sz="3600">
              <a:latin typeface="Arial"/>
              <a:ea typeface="Arial"/>
              <a:cs typeface="Arial"/>
              <a:sym typeface="Arial"/>
            </a:endParaRPr>
          </a:p>
        </p:txBody>
      </p:sp>
      <p:sp>
        <p:nvSpPr>
          <p:cNvPr id="71" name="Google Shape;71;g373d37e5442_0_0"/>
          <p:cNvSpPr txBox="1"/>
          <p:nvPr>
            <p:ph idx="1" type="subTitle"/>
          </p:nvPr>
        </p:nvSpPr>
        <p:spPr>
          <a:xfrm>
            <a:off x="310091" y="4905807"/>
            <a:ext cx="11546700" cy="1143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200"/>
              <a:buNone/>
            </a:pPr>
            <a:r>
              <a:rPr lang="en-US">
                <a:solidFill>
                  <a:srgbClr val="3F3F3F"/>
                </a:solidFill>
              </a:rPr>
              <a:t>2025.7.31</a:t>
            </a:r>
            <a:endParaRPr/>
          </a:p>
          <a:p>
            <a:pPr indent="0" lvl="0" marL="0" rtl="0" algn="ctr">
              <a:lnSpc>
                <a:spcPct val="100000"/>
              </a:lnSpc>
              <a:spcBef>
                <a:spcPts val="640"/>
              </a:spcBef>
              <a:spcAft>
                <a:spcPts val="0"/>
              </a:spcAft>
              <a:buSzPts val="3200"/>
              <a:buNone/>
            </a:pPr>
            <a:r>
              <a:rPr lang="en-US">
                <a:solidFill>
                  <a:srgbClr val="3F3F3F"/>
                </a:solidFill>
              </a:rPr>
              <a:t>OpenChain Japan Work Group</a:t>
            </a:r>
            <a:endParaRPr/>
          </a:p>
        </p:txBody>
      </p:sp>
      <p:sp>
        <p:nvSpPr>
          <p:cNvPr id="72" name="Google Shape;72;g373d37e5442_0_0"/>
          <p:cNvSpPr txBox="1"/>
          <p:nvPr/>
        </p:nvSpPr>
        <p:spPr>
          <a:xfrm>
            <a:off x="9310774" y="6280398"/>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73" name="Google Shape;73;g373d37e5442_0_0"/>
          <p:cNvPicPr preferRelativeResize="0"/>
          <p:nvPr/>
        </p:nvPicPr>
        <p:blipFill rotWithShape="1">
          <a:blip r:embed="rId3">
            <a:alphaModFix/>
          </a:blip>
          <a:srcRect b="0" l="0" r="0" t="0"/>
          <a:stretch/>
        </p:blipFill>
        <p:spPr>
          <a:xfrm>
            <a:off x="731701" y="133900"/>
            <a:ext cx="10728596" cy="3889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g373d37e5442_0_113"/>
          <p:cNvSpPr/>
          <p:nvPr/>
        </p:nvSpPr>
        <p:spPr>
          <a:xfrm>
            <a:off x="1038336" y="1882215"/>
            <a:ext cx="4733700" cy="4444200"/>
          </a:xfrm>
          <a:prstGeom prst="rect">
            <a:avLst/>
          </a:prstGeom>
          <a:noFill/>
          <a:ln cap="flat" cmpd="sng" w="76200">
            <a:solidFill>
              <a:srgbClr val="FFCC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93" name="Google Shape;193;g373d37e5442_0_113"/>
          <p:cNvSpPr/>
          <p:nvPr/>
        </p:nvSpPr>
        <p:spPr>
          <a:xfrm>
            <a:off x="6746876" y="1882215"/>
            <a:ext cx="4733700" cy="4444200"/>
          </a:xfrm>
          <a:prstGeom prst="rect">
            <a:avLst/>
          </a:prstGeom>
          <a:noFill/>
          <a:ln cap="flat" cmpd="sng" w="76200">
            <a:solidFill>
              <a:srgbClr val="FFCC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94" name="Google Shape;194;g373d37e5442_0_113"/>
          <p:cNvSpPr txBox="1"/>
          <p:nvPr>
            <p:ph type="title"/>
          </p:nvPr>
        </p:nvSpPr>
        <p:spPr>
          <a:xfrm>
            <a:off x="890270" y="573330"/>
            <a:ext cx="108573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適合のための認証</a:t>
            </a:r>
            <a:endParaRPr b="1">
              <a:latin typeface="Quattrocento Sans"/>
              <a:ea typeface="Quattrocento Sans"/>
              <a:cs typeface="Quattrocento Sans"/>
              <a:sym typeface="Quattrocento Sans"/>
            </a:endParaRPr>
          </a:p>
        </p:txBody>
      </p:sp>
      <p:sp>
        <p:nvSpPr>
          <p:cNvPr id="195" name="Google Shape;195;g373d37e5442_0_113"/>
          <p:cNvSpPr txBox="1"/>
          <p:nvPr>
            <p:ph idx="1" type="body"/>
          </p:nvPr>
        </p:nvSpPr>
        <p:spPr>
          <a:xfrm>
            <a:off x="890270" y="1358299"/>
            <a:ext cx="7136100" cy="56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いずれの認証手段であっても、適合の扱いは同じ</a:t>
            </a:r>
            <a:endParaRPr b="1" sz="2400">
              <a:latin typeface="Quattrocento Sans"/>
              <a:ea typeface="Quattrocento Sans"/>
              <a:cs typeface="Quattrocento Sans"/>
              <a:sym typeface="Quattrocento Sans"/>
            </a:endParaRPr>
          </a:p>
        </p:txBody>
      </p:sp>
      <p:sp>
        <p:nvSpPr>
          <p:cNvPr id="196" name="Google Shape;196;g373d37e5442_0_113"/>
          <p:cNvSpPr/>
          <p:nvPr/>
        </p:nvSpPr>
        <p:spPr>
          <a:xfrm>
            <a:off x="1038336" y="1916551"/>
            <a:ext cx="4733700" cy="567300"/>
          </a:xfrm>
          <a:prstGeom prst="rect">
            <a:avLst/>
          </a:prstGeom>
          <a:solidFill>
            <a:srgbClr val="FFCC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484848"/>
                </a:solidFill>
                <a:latin typeface="Quattrocento Sans"/>
                <a:ea typeface="Quattrocento Sans"/>
                <a:cs typeface="Quattrocento Sans"/>
                <a:sym typeface="Quattrocento Sans"/>
              </a:rPr>
              <a:t>自己認証</a:t>
            </a:r>
            <a:endParaRPr b="1" i="0" sz="2800" u="none" cap="none" strike="noStrike">
              <a:solidFill>
                <a:srgbClr val="484848"/>
              </a:solidFill>
              <a:latin typeface="Quattrocento Sans"/>
              <a:ea typeface="Quattrocento Sans"/>
              <a:cs typeface="Quattrocento Sans"/>
              <a:sym typeface="Quattrocento Sans"/>
            </a:endParaRPr>
          </a:p>
        </p:txBody>
      </p:sp>
      <p:sp>
        <p:nvSpPr>
          <p:cNvPr id="197" name="Google Shape;197;g373d37e5442_0_113"/>
          <p:cNvSpPr/>
          <p:nvPr/>
        </p:nvSpPr>
        <p:spPr>
          <a:xfrm>
            <a:off x="6746877" y="1882215"/>
            <a:ext cx="4720200" cy="596100"/>
          </a:xfrm>
          <a:prstGeom prst="rect">
            <a:avLst/>
          </a:prstGeom>
          <a:solidFill>
            <a:srgbClr val="FFCC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484848"/>
                </a:solidFill>
                <a:latin typeface="Quattrocento Sans"/>
                <a:ea typeface="Quattrocento Sans"/>
                <a:cs typeface="Quattrocento Sans"/>
                <a:sym typeface="Quattrocento Sans"/>
              </a:rPr>
              <a:t>第三者認証</a:t>
            </a:r>
            <a:endParaRPr b="0" i="0" sz="1800" u="none" cap="none" strike="noStrike">
              <a:solidFill>
                <a:srgbClr val="484848"/>
              </a:solidFill>
              <a:latin typeface="Quattrocento Sans"/>
              <a:ea typeface="Quattrocento Sans"/>
              <a:cs typeface="Quattrocento Sans"/>
              <a:sym typeface="Quattrocento Sans"/>
            </a:endParaRPr>
          </a:p>
        </p:txBody>
      </p:sp>
      <p:sp>
        <p:nvSpPr>
          <p:cNvPr id="198" name="Google Shape;198;g373d37e5442_0_113"/>
          <p:cNvSpPr txBox="1"/>
          <p:nvPr/>
        </p:nvSpPr>
        <p:spPr>
          <a:xfrm>
            <a:off x="1121295" y="2503939"/>
            <a:ext cx="4559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OpenChainプロジェクトWebサイトで</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質問に回答し、結果をSubmit</a:t>
            </a:r>
            <a:endParaRPr b="0" i="0" sz="1800" u="none" cap="none" strike="noStrike">
              <a:solidFill>
                <a:schemeClr val="dk1"/>
              </a:solidFill>
              <a:latin typeface="Quattrocento Sans"/>
              <a:ea typeface="Quattrocento Sans"/>
              <a:cs typeface="Quattrocento Sans"/>
              <a:sym typeface="Quattrocento Sans"/>
            </a:endParaRPr>
          </a:p>
        </p:txBody>
      </p:sp>
      <p:sp>
        <p:nvSpPr>
          <p:cNvPr id="199" name="Google Shape;199;g373d37e5442_0_113"/>
          <p:cNvSpPr txBox="1"/>
          <p:nvPr/>
        </p:nvSpPr>
        <p:spPr>
          <a:xfrm>
            <a:off x="7493680" y="2449535"/>
            <a:ext cx="32265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Partner機関による認証</a:t>
            </a:r>
            <a:endParaRPr b="0" i="0" sz="1800" u="none" cap="none" strike="noStrike">
              <a:solidFill>
                <a:schemeClr val="dk1"/>
              </a:solidFill>
              <a:latin typeface="Quattrocento Sans"/>
              <a:ea typeface="Quattrocento Sans"/>
              <a:cs typeface="Quattrocento Sans"/>
              <a:sym typeface="Quattrocento Sans"/>
            </a:endParaRPr>
          </a:p>
        </p:txBody>
      </p:sp>
      <p:sp>
        <p:nvSpPr>
          <p:cNvPr id="200" name="Google Shape;200;g373d37e5442_0_113"/>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201" name="Google Shape;201;g373d37e5442_0_113"/>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2" name="Google Shape;202;g373d37e5442_0_113"/>
          <p:cNvSpPr txBox="1"/>
          <p:nvPr/>
        </p:nvSpPr>
        <p:spPr>
          <a:xfrm>
            <a:off x="8591759" y="5990006"/>
            <a:ext cx="28890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https://www.openchainproject.org/partners</a:t>
            </a:r>
            <a:endParaRPr b="0" i="0" sz="1100" u="none" cap="none" strike="noStrike">
              <a:solidFill>
                <a:schemeClr val="dk1"/>
              </a:solidFill>
              <a:latin typeface="Quattrocento Sans"/>
              <a:ea typeface="Quattrocento Sans"/>
              <a:cs typeface="Quattrocento Sans"/>
              <a:sym typeface="Quattrocento Sans"/>
            </a:endParaRPr>
          </a:p>
        </p:txBody>
      </p:sp>
      <p:pic>
        <p:nvPicPr>
          <p:cNvPr id="203" name="Google Shape;203;g373d37e5442_0_113"/>
          <p:cNvPicPr preferRelativeResize="0"/>
          <p:nvPr/>
        </p:nvPicPr>
        <p:blipFill rotWithShape="1">
          <a:blip r:embed="rId4">
            <a:alphaModFix/>
          </a:blip>
          <a:srcRect b="0" l="0" r="0" t="0"/>
          <a:stretch/>
        </p:blipFill>
        <p:spPr>
          <a:xfrm>
            <a:off x="2314581" y="3194959"/>
            <a:ext cx="2135702" cy="2795046"/>
          </a:xfrm>
          <a:prstGeom prst="rect">
            <a:avLst/>
          </a:prstGeom>
          <a:noFill/>
          <a:ln>
            <a:noFill/>
          </a:ln>
        </p:spPr>
      </p:pic>
      <p:sp>
        <p:nvSpPr>
          <p:cNvPr id="204" name="Google Shape;204;g373d37e5442_0_113"/>
          <p:cNvSpPr/>
          <p:nvPr/>
        </p:nvSpPr>
        <p:spPr>
          <a:xfrm>
            <a:off x="1272654" y="6022272"/>
            <a:ext cx="4219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https://www.openchainproject.org/checklist-iso-5230-2020</a:t>
            </a:r>
            <a:endParaRPr b="0" i="0" sz="1200" u="none" cap="none" strike="noStrike">
              <a:solidFill>
                <a:schemeClr val="dk1"/>
              </a:solidFill>
              <a:latin typeface="Quattrocento Sans"/>
              <a:ea typeface="Quattrocento Sans"/>
              <a:cs typeface="Quattrocento Sans"/>
              <a:sym typeface="Quattrocento Sans"/>
            </a:endParaRPr>
          </a:p>
        </p:txBody>
      </p:sp>
      <p:grpSp>
        <p:nvGrpSpPr>
          <p:cNvPr id="205" name="Google Shape;205;g373d37e5442_0_113"/>
          <p:cNvGrpSpPr/>
          <p:nvPr/>
        </p:nvGrpSpPr>
        <p:grpSpPr>
          <a:xfrm>
            <a:off x="6848013" y="3870667"/>
            <a:ext cx="4559653" cy="1606880"/>
            <a:chOff x="1331338" y="7546787"/>
            <a:chExt cx="8773624" cy="3091938"/>
          </a:xfrm>
        </p:grpSpPr>
        <p:pic>
          <p:nvPicPr>
            <p:cNvPr id="206" name="Google Shape;206;g373d37e5442_0_113"/>
            <p:cNvPicPr preferRelativeResize="0"/>
            <p:nvPr/>
          </p:nvPicPr>
          <p:blipFill rotWithShape="1">
            <a:blip r:embed="rId6">
              <a:alphaModFix/>
            </a:blip>
            <a:srcRect b="81126" l="0" r="28036" t="0"/>
            <a:stretch/>
          </p:blipFill>
          <p:spPr>
            <a:xfrm>
              <a:off x="1331338" y="7546787"/>
              <a:ext cx="8773624" cy="813800"/>
            </a:xfrm>
            <a:prstGeom prst="rect">
              <a:avLst/>
            </a:prstGeom>
            <a:noFill/>
            <a:ln>
              <a:noFill/>
            </a:ln>
          </p:spPr>
        </p:pic>
        <p:pic>
          <p:nvPicPr>
            <p:cNvPr id="207" name="Google Shape;207;g373d37e5442_0_113"/>
            <p:cNvPicPr preferRelativeResize="0"/>
            <p:nvPr/>
          </p:nvPicPr>
          <p:blipFill rotWithShape="1">
            <a:blip r:embed="rId6">
              <a:alphaModFix/>
            </a:blip>
            <a:srcRect b="47138" l="0" r="56406" t="26315"/>
            <a:stretch/>
          </p:blipFill>
          <p:spPr>
            <a:xfrm>
              <a:off x="4790000" y="8147975"/>
              <a:ext cx="5314951" cy="1144600"/>
            </a:xfrm>
            <a:prstGeom prst="rect">
              <a:avLst/>
            </a:prstGeom>
            <a:noFill/>
            <a:ln>
              <a:noFill/>
            </a:ln>
          </p:spPr>
        </p:pic>
        <p:pic>
          <p:nvPicPr>
            <p:cNvPr id="208" name="Google Shape;208;g373d37e5442_0_113"/>
            <p:cNvPicPr preferRelativeResize="0"/>
            <p:nvPr/>
          </p:nvPicPr>
          <p:blipFill rotWithShape="1">
            <a:blip r:embed="rId6">
              <a:alphaModFix/>
            </a:blip>
            <a:srcRect b="41849" l="43194" r="0" t="24420"/>
            <a:stretch/>
          </p:blipFill>
          <p:spPr>
            <a:xfrm>
              <a:off x="1444225" y="9049349"/>
              <a:ext cx="6925876" cy="1454400"/>
            </a:xfrm>
            <a:prstGeom prst="rect">
              <a:avLst/>
            </a:prstGeom>
            <a:noFill/>
            <a:ln>
              <a:noFill/>
            </a:ln>
          </p:spPr>
        </p:pic>
        <p:pic>
          <p:nvPicPr>
            <p:cNvPr id="209" name="Google Shape;209;g373d37e5442_0_113"/>
            <p:cNvPicPr preferRelativeResize="0"/>
            <p:nvPr/>
          </p:nvPicPr>
          <p:blipFill rotWithShape="1">
            <a:blip r:embed="rId6">
              <a:alphaModFix/>
            </a:blip>
            <a:srcRect b="0" l="42675" r="43742" t="59286"/>
            <a:stretch/>
          </p:blipFill>
          <p:spPr>
            <a:xfrm>
              <a:off x="8293900" y="8883175"/>
              <a:ext cx="1655774" cy="1755550"/>
            </a:xfrm>
            <a:prstGeom prst="rect">
              <a:avLst/>
            </a:prstGeom>
            <a:noFill/>
            <a:ln>
              <a:noFill/>
            </a:ln>
          </p:spPr>
        </p:pic>
        <p:pic>
          <p:nvPicPr>
            <p:cNvPr id="210" name="Google Shape;210;g373d37e5442_0_113"/>
            <p:cNvPicPr preferRelativeResize="0"/>
            <p:nvPr/>
          </p:nvPicPr>
          <p:blipFill rotWithShape="1">
            <a:blip r:embed="rId6">
              <a:alphaModFix/>
            </a:blip>
            <a:srcRect b="81126" l="70712" r="0" t="0"/>
            <a:stretch/>
          </p:blipFill>
          <p:spPr>
            <a:xfrm>
              <a:off x="1331350" y="8360575"/>
              <a:ext cx="3570774" cy="813800"/>
            </a:xfrm>
            <a:prstGeom prst="rect">
              <a:avLst/>
            </a:prstGeom>
            <a:noFill/>
            <a:ln>
              <a:noFill/>
            </a:ln>
          </p:spPr>
        </p:pic>
      </p:grpSp>
      <p:pic>
        <p:nvPicPr>
          <p:cNvPr id="211" name="Google Shape;211;g373d37e5442_0_113"/>
          <p:cNvPicPr preferRelativeResize="0"/>
          <p:nvPr/>
        </p:nvPicPr>
        <p:blipFill rotWithShape="1">
          <a:blip r:embed="rId7">
            <a:alphaModFix/>
          </a:blip>
          <a:srcRect b="0" l="0" r="0" t="0"/>
          <a:stretch/>
        </p:blipFill>
        <p:spPr>
          <a:xfrm>
            <a:off x="7538277" y="3246024"/>
            <a:ext cx="3177049" cy="470825"/>
          </a:xfrm>
          <a:prstGeom prst="rect">
            <a:avLst/>
          </a:prstGeom>
          <a:noFill/>
          <a:ln>
            <a:noFill/>
          </a:ln>
        </p:spPr>
      </p:pic>
      <p:pic>
        <p:nvPicPr>
          <p:cNvPr id="212" name="Google Shape;212;g373d37e5442_0_113"/>
          <p:cNvPicPr preferRelativeResize="0"/>
          <p:nvPr/>
        </p:nvPicPr>
        <p:blipFill rotWithShape="1">
          <a:blip r:embed="rId8">
            <a:alphaModFix/>
          </a:blip>
          <a:srcRect b="0" l="0" r="0" t="0"/>
          <a:stretch/>
        </p:blipFill>
        <p:spPr>
          <a:xfrm>
            <a:off x="1513435" y="3155975"/>
            <a:ext cx="3784013" cy="2795051"/>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pic>
        <p:nvPicPr>
          <p:cNvPr id="217" name="Google Shape;217;g373d37e5442_0_138"/>
          <p:cNvPicPr preferRelativeResize="0"/>
          <p:nvPr/>
        </p:nvPicPr>
        <p:blipFill rotWithShape="1">
          <a:blip r:embed="rId3">
            <a:alphaModFix/>
          </a:blip>
          <a:srcRect b="0" l="0" r="0" t="0"/>
          <a:stretch/>
        </p:blipFill>
        <p:spPr>
          <a:xfrm>
            <a:off x="6335215" y="2085794"/>
            <a:ext cx="5333007" cy="3834000"/>
          </a:xfrm>
          <a:prstGeom prst="rect">
            <a:avLst/>
          </a:prstGeom>
          <a:noFill/>
          <a:ln cap="flat" cmpd="sng" w="28575">
            <a:solidFill>
              <a:srgbClr val="0070C0"/>
            </a:solidFill>
            <a:prstDash val="solid"/>
            <a:round/>
            <a:headEnd len="sm" w="sm" type="none"/>
            <a:tailEnd len="sm" w="sm" type="none"/>
          </a:ln>
        </p:spPr>
      </p:pic>
      <p:sp>
        <p:nvSpPr>
          <p:cNvPr id="218" name="Google Shape;218;g373d37e5442_0_138"/>
          <p:cNvSpPr txBox="1"/>
          <p:nvPr>
            <p:ph type="title"/>
          </p:nvPr>
        </p:nvSpPr>
        <p:spPr>
          <a:xfrm>
            <a:off x="890270" y="531580"/>
            <a:ext cx="108573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19" name="Google Shape;219;g373d37e5442_0_138"/>
          <p:cNvSpPr txBox="1"/>
          <p:nvPr>
            <p:ph idx="1" type="body"/>
          </p:nvPr>
        </p:nvSpPr>
        <p:spPr>
          <a:xfrm>
            <a:off x="890270" y="1358299"/>
            <a:ext cx="7136100" cy="56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国際標準化後、初の適合組織は「国内企業」から</a:t>
            </a:r>
            <a:endParaRPr b="1" sz="2400">
              <a:latin typeface="Quattrocento Sans"/>
              <a:ea typeface="Quattrocento Sans"/>
              <a:cs typeface="Quattrocento Sans"/>
              <a:sym typeface="Quattrocento Sans"/>
            </a:endParaRPr>
          </a:p>
        </p:txBody>
      </p:sp>
      <p:sp>
        <p:nvSpPr>
          <p:cNvPr id="220" name="Google Shape;220;g373d37e5442_0_138"/>
          <p:cNvSpPr/>
          <p:nvPr/>
        </p:nvSpPr>
        <p:spPr>
          <a:xfrm>
            <a:off x="1592002" y="5556634"/>
            <a:ext cx="2974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https://www.iso.org/standard/81039.html</a:t>
            </a:r>
            <a:endParaRPr b="0" i="0" sz="1200" u="none" cap="none" strike="noStrike">
              <a:solidFill>
                <a:schemeClr val="dk1"/>
              </a:solidFill>
              <a:latin typeface="Quattrocento Sans"/>
              <a:ea typeface="Quattrocento Sans"/>
              <a:cs typeface="Quattrocento Sans"/>
              <a:sym typeface="Quattrocento Sans"/>
            </a:endParaRPr>
          </a:p>
        </p:txBody>
      </p:sp>
      <p:sp>
        <p:nvSpPr>
          <p:cNvPr id="221" name="Google Shape;221;g373d37e5442_0_138"/>
          <p:cNvSpPr/>
          <p:nvPr/>
        </p:nvSpPr>
        <p:spPr>
          <a:xfrm>
            <a:off x="6335215" y="5968584"/>
            <a:ext cx="5099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https://www.openchainproject.org/featured/2020/12/15/toyota-iso-5230</a:t>
            </a:r>
            <a:endParaRPr b="0" i="0" sz="1200" u="none" cap="none" strike="noStrike">
              <a:solidFill>
                <a:schemeClr val="dk1"/>
              </a:solidFill>
              <a:latin typeface="Quattrocento Sans"/>
              <a:ea typeface="Quattrocento Sans"/>
              <a:cs typeface="Quattrocento Sans"/>
              <a:sym typeface="Quattrocento Sans"/>
            </a:endParaRPr>
          </a:p>
        </p:txBody>
      </p:sp>
      <p:sp>
        <p:nvSpPr>
          <p:cNvPr id="222" name="Google Shape;222;g373d37e5442_0_138"/>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223" name="Google Shape;223;g373d37e5442_0_138"/>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4" name="Google Shape;224;g373d37e5442_0_138"/>
          <p:cNvPicPr preferRelativeResize="0"/>
          <p:nvPr/>
        </p:nvPicPr>
        <p:blipFill rotWithShape="1">
          <a:blip r:embed="rId6">
            <a:alphaModFix/>
          </a:blip>
          <a:srcRect b="0" l="0" r="0" t="0"/>
          <a:stretch/>
        </p:blipFill>
        <p:spPr>
          <a:xfrm>
            <a:off x="197075" y="2072124"/>
            <a:ext cx="5764774" cy="3338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g373d37e5442_0_149"/>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31" name="Google Shape;231;g373d37e5442_0_149"/>
          <p:cNvSpPr txBox="1"/>
          <p:nvPr>
            <p:ph idx="1" type="body"/>
          </p:nvPr>
        </p:nvSpPr>
        <p:spPr>
          <a:xfrm>
            <a:off x="890272" y="1357200"/>
            <a:ext cx="10320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国際標準化以降、企業活動が活発化</a:t>
            </a:r>
            <a:endParaRPr b="1" sz="2400">
              <a:latin typeface="Quattrocento Sans"/>
              <a:ea typeface="Quattrocento Sans"/>
              <a:cs typeface="Quattrocento Sans"/>
              <a:sym typeface="Quattrocento Sans"/>
            </a:endParaRPr>
          </a:p>
        </p:txBody>
      </p:sp>
      <p:sp>
        <p:nvSpPr>
          <p:cNvPr id="232" name="Google Shape;232;g373d37e5442_0_149"/>
          <p:cNvSpPr txBox="1"/>
          <p:nvPr/>
        </p:nvSpPr>
        <p:spPr>
          <a:xfrm>
            <a:off x="7242623" y="6263307"/>
            <a:ext cx="349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b="0" i="0" sz="1400" u="none" cap="none" strike="noStrike">
              <a:solidFill>
                <a:schemeClr val="dk1"/>
              </a:solidFill>
              <a:latin typeface="Quattrocento Sans"/>
              <a:ea typeface="Quattrocento Sans"/>
              <a:cs typeface="Quattrocento Sans"/>
              <a:sym typeface="Quattrocento Sans"/>
            </a:endParaRPr>
          </a:p>
        </p:txBody>
      </p:sp>
      <p:sp>
        <p:nvSpPr>
          <p:cNvPr id="233" name="Google Shape;233;g373d37e5442_0_149"/>
          <p:cNvSpPr/>
          <p:nvPr/>
        </p:nvSpPr>
        <p:spPr>
          <a:xfrm>
            <a:off x="175846" y="1947634"/>
            <a:ext cx="11840400" cy="560400"/>
          </a:xfrm>
          <a:prstGeom prst="rect">
            <a:avLst/>
          </a:prstGeom>
          <a:solidFill>
            <a:srgbClr val="ED7D31"/>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i="0" lang="en-US" sz="1800" u="none" cap="none" strike="noStrike">
                <a:solidFill>
                  <a:srgbClr val="FFFFFF"/>
                </a:solidFill>
                <a:latin typeface="Quattrocento Sans"/>
                <a:ea typeface="Quattrocento Sans"/>
                <a:cs typeface="Quattrocento Sans"/>
                <a:sym typeface="Quattrocento Sans"/>
              </a:rPr>
              <a:t>適合を宣言する組織</a:t>
            </a:r>
            <a:endParaRPr b="1" i="0" sz="1800" u="none" cap="none" strike="noStrike">
              <a:solidFill>
                <a:srgbClr val="FFFFFF"/>
              </a:solidFill>
              <a:latin typeface="Quattrocento Sans"/>
              <a:ea typeface="Quattrocento Sans"/>
              <a:cs typeface="Quattrocento Sans"/>
              <a:sym typeface="Quattrocento Sans"/>
            </a:endParaRPr>
          </a:p>
        </p:txBody>
      </p:sp>
      <p:sp>
        <p:nvSpPr>
          <p:cNvPr id="234" name="Google Shape;234;g373d37e5442_0_149"/>
          <p:cNvSpPr/>
          <p:nvPr/>
        </p:nvSpPr>
        <p:spPr>
          <a:xfrm>
            <a:off x="175846" y="2508145"/>
            <a:ext cx="11840400" cy="3767700"/>
          </a:xfrm>
          <a:prstGeom prst="rect">
            <a:avLst/>
          </a:prstGeom>
          <a:solidFill>
            <a:srgbClr val="FFFFFF"/>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aphicFrame>
        <p:nvGraphicFramePr>
          <p:cNvPr id="235" name="Google Shape;235;g373d37e5442_0_149"/>
          <p:cNvGraphicFramePr/>
          <p:nvPr/>
        </p:nvGraphicFramePr>
        <p:xfrm>
          <a:off x="234052" y="2483202"/>
          <a:ext cx="3000000" cy="3000000"/>
        </p:xfrm>
        <a:graphic>
          <a:graphicData uri="http://schemas.openxmlformats.org/drawingml/2006/table">
            <a:tbl>
              <a:tblPr bandRow="1" firstRow="1">
                <a:noFill/>
                <a:tableStyleId>{0E0972B6-4425-44EB-977B-22189A0A6720}</a:tableStyleId>
              </a:tblPr>
              <a:tblGrid>
                <a:gridCol w="845200"/>
                <a:gridCol w="1494800"/>
              </a:tblGrid>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2020/12/01</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トヨタ自動車</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2020/12/15</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NCSOFT</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2020/12/17</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Cisco</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2021/01/13</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NTTデータ</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2021/02/01</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Microsoft</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2021/02/08</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日立製作所</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2021/03/02</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LG</a:t>
                      </a:r>
                      <a:endParaRPr b="0" sz="1000" u="none" cap="none" strike="noStrike">
                        <a:latin typeface="Quattrocento Sans"/>
                        <a:ea typeface="Quattrocento Sans"/>
                        <a:cs typeface="Quattrocento Sans"/>
                        <a:sym typeface="Quattrocento Sans"/>
                      </a:endParaRPr>
                    </a:p>
                  </a:txBody>
                  <a:tcPr marT="45725" marB="45725" marR="91450" marL="91450" anchor="ctr"/>
                </a:tc>
              </a:tr>
              <a:tr h="49940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2021/04/06</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Nanjing Fujitsu Nanda Software Technology Co., Ltd.</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2021/04/22</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Keitaro</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2021/07/07</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Samsung Electronics</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2021/07/13</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Bosch</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2021/08/09</a:t>
                      </a:r>
                      <a:endParaRPr b="0"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Sony Semiconductor</a:t>
                      </a:r>
                      <a:endParaRPr b="0"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2021/08/19</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QCT</a:t>
                      </a:r>
                      <a:endParaRPr sz="1000" u="none" cap="none" strike="noStrike">
                        <a:latin typeface="Quattrocento Sans"/>
                        <a:ea typeface="Quattrocento Sans"/>
                        <a:cs typeface="Quattrocento Sans"/>
                        <a:sym typeface="Quattrocento Sans"/>
                      </a:endParaRPr>
                    </a:p>
                  </a:txBody>
                  <a:tcPr marT="45725" marB="45725" marR="91450" marL="91450" anchor="ctr"/>
                </a:tc>
              </a:tr>
              <a:tr h="2219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2021/08/22</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Coontec</a:t>
                      </a:r>
                      <a:endParaRPr sz="1000" u="none" cap="none" strike="noStrike">
                        <a:latin typeface="Quattrocento Sans"/>
                        <a:ea typeface="Quattrocento Sans"/>
                        <a:cs typeface="Quattrocento Sans"/>
                        <a:sym typeface="Quattrocento Sans"/>
                      </a:endParaRPr>
                    </a:p>
                  </a:txBody>
                  <a:tcPr marT="45725" marB="45725" marR="91450" marL="91450" anchor="ctr"/>
                </a:tc>
              </a:tr>
            </a:tbl>
          </a:graphicData>
        </a:graphic>
      </p:graphicFrame>
      <p:graphicFrame>
        <p:nvGraphicFramePr>
          <p:cNvPr id="236" name="Google Shape;236;g373d37e5442_0_149"/>
          <p:cNvGraphicFramePr/>
          <p:nvPr/>
        </p:nvGraphicFramePr>
        <p:xfrm>
          <a:off x="2556644" y="2483202"/>
          <a:ext cx="3000000" cy="3000000"/>
        </p:xfrm>
        <a:graphic>
          <a:graphicData uri="http://schemas.openxmlformats.org/drawingml/2006/table">
            <a:tbl>
              <a:tblPr bandRow="1" firstRow="1">
                <a:noFill/>
                <a:tableStyleId>{0E0972B6-4425-44EB-977B-22189A0A6720}</a:tableStyleId>
              </a:tblPr>
              <a:tblGrid>
                <a:gridCol w="859850"/>
                <a:gridCol w="1480150"/>
              </a:tblGrid>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2021/09/07</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Woven Planet</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2021/09/08</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Synology</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2021/09/08</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SK Telecom</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2021/10/19</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NEC</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2021/12/15</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ETRI</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2022/01/24</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Kakaobank</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2022/01/24</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Kakao</a:t>
                      </a:r>
                      <a:endParaRPr sz="1000" u="none" cap="none" strike="noStrike">
                        <a:latin typeface="Quattrocento Sans"/>
                        <a:ea typeface="Quattrocento Sans"/>
                        <a:cs typeface="Quattrocento Sans"/>
                        <a:sym typeface="Quattrocento Sans"/>
                      </a:endParaRPr>
                    </a:p>
                  </a:txBody>
                  <a:tcPr marT="45725" marB="45725" marR="91450" marL="91450" anchor="ctr"/>
                </a:tc>
              </a:tr>
              <a:tr h="37872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2022/02/14</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Arial"/>
                        <a:buNone/>
                      </a:pPr>
                      <a:r>
                        <a:rPr lang="en-US" sz="1000" u="none" cap="none" strike="noStrike"/>
                        <a:t>GBase 8a from General Data Technology Co., Ltd. (GBASE)</a:t>
                      </a:r>
                      <a:endParaRPr sz="1400" u="none" cap="none" strike="noStrike"/>
                    </a:p>
                  </a:txBody>
                  <a:tcPr marT="45725" marB="45725" marR="91450" marL="91450" anchor="ctr"/>
                </a:tc>
              </a:tr>
              <a:tr h="141050">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t>2022/02/14</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t>KingbaseES V8 from CETC Kingbase</a:t>
                      </a:r>
                      <a:endParaRPr sz="1000" u="none" cap="none" strike="noStrike"/>
                    </a:p>
                  </a:txBody>
                  <a:tcPr marT="45725" marB="45725" marR="91450" marL="91450" anchor="ctr"/>
                </a:tc>
              </a:tr>
              <a:tr h="349450">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t>2022/02/14</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t>Tidb enterprise v4.0 from PingCap</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2022/03/17</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BlackBerry</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2022/03/28</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Revenera</a:t>
                      </a:r>
                      <a:endParaRPr sz="1000" u="none" cap="none" strike="noStrike">
                        <a:latin typeface="Quattrocento Sans"/>
                        <a:ea typeface="Quattrocento Sans"/>
                        <a:cs typeface="Quattrocento Sans"/>
                        <a:sym typeface="Quattrocento Sans"/>
                      </a:endParaRPr>
                    </a:p>
                  </a:txBody>
                  <a:tcPr marT="45725" marB="45725" marR="91450" marL="91450" anchor="ctr"/>
                </a:tc>
              </a:tr>
              <a:tr h="21505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2022/03/28</a:t>
                      </a:r>
                      <a:endParaRPr sz="1000" u="none" cap="none" strike="noStrike">
                        <a:latin typeface="Quattrocento Sans"/>
                        <a:ea typeface="Quattrocento Sans"/>
                        <a:cs typeface="Quattrocento Sans"/>
                        <a:sym typeface="Quattrocento Sans"/>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SAP</a:t>
                      </a:r>
                      <a:endParaRPr sz="1000" u="none" cap="none" strike="noStrike">
                        <a:latin typeface="Quattrocento Sans"/>
                        <a:ea typeface="Quattrocento Sans"/>
                        <a:cs typeface="Quattrocento Sans"/>
                        <a:sym typeface="Quattrocento Sans"/>
                      </a:endParaRPr>
                    </a:p>
                  </a:txBody>
                  <a:tcPr marT="45725" marB="45725" marR="91450" marL="91450" anchor="ctr"/>
                </a:tc>
              </a:tr>
            </a:tbl>
          </a:graphicData>
        </a:graphic>
      </p:graphicFrame>
      <p:graphicFrame>
        <p:nvGraphicFramePr>
          <p:cNvPr id="237" name="Google Shape;237;g373d37e5442_0_149"/>
          <p:cNvGraphicFramePr/>
          <p:nvPr/>
        </p:nvGraphicFramePr>
        <p:xfrm>
          <a:off x="4879235" y="2483202"/>
          <a:ext cx="3000000" cy="3000000"/>
        </p:xfrm>
        <a:graphic>
          <a:graphicData uri="http://schemas.openxmlformats.org/drawingml/2006/table">
            <a:tbl>
              <a:tblPr bandRow="1" firstRow="1">
                <a:noFill/>
                <a:tableStyleId>{0E0972B6-4425-44EB-977B-22189A0A6720}</a:tableStyleId>
              </a:tblPr>
              <a:tblGrid>
                <a:gridCol w="859950"/>
                <a:gridCol w="1480050"/>
              </a:tblGrid>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2022/04/06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TOSHIBA</a:t>
                      </a:r>
                      <a:endParaRPr sz="14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2022/05/24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ZTE</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latin typeface="Arial"/>
                          <a:ea typeface="Arial"/>
                          <a:cs typeface="Arial"/>
                          <a:sym typeface="Arial"/>
                        </a:rPr>
                        <a:t>2022/07/13</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latin typeface="Arial"/>
                          <a:ea typeface="Arial"/>
                          <a:cs typeface="Arial"/>
                          <a:sym typeface="Arial"/>
                        </a:rPr>
                        <a:t>Samsung SDS</a:t>
                      </a:r>
                      <a:endParaRPr sz="14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2022/08/01</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KKCompany</a:t>
                      </a:r>
                      <a:endParaRPr sz="1000" u="none" cap="none" strike="noStrike">
                        <a:latin typeface="Arial"/>
                        <a:ea typeface="Arial"/>
                        <a:cs typeface="Arial"/>
                        <a:sym typeface="Arial"/>
                      </a:endParaRPr>
                    </a:p>
                  </a:txBody>
                  <a:tcPr marT="45725" marB="45725" marR="91450" marL="91450" anchor="ctr"/>
                </a:tc>
              </a:tr>
              <a:tr h="2853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2022/08/16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latin typeface="Arial"/>
                          <a:ea typeface="Arial"/>
                          <a:cs typeface="Arial"/>
                          <a:sym typeface="Arial"/>
                        </a:rPr>
                        <a:t>Hyundai Motor Company</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2022/08/16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Kia</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2022/08/16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Hyundai Mobis</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2022/08/16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Hyundai Autoever </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2022/11/04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NAVER</a:t>
                      </a:r>
                      <a:endParaRPr sz="14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chemeClr val="dk1"/>
                        </a:buClr>
                        <a:buSzPts val="1000"/>
                        <a:buFont typeface="Quattrocento Sans"/>
                        <a:buNone/>
                      </a:pPr>
                      <a:r>
                        <a:rPr lang="en-US" sz="1000" u="none" cap="none" strike="noStrike">
                          <a:latin typeface="Arial"/>
                          <a:ea typeface="Arial"/>
                          <a:cs typeface="Arial"/>
                          <a:sym typeface="Arial"/>
                        </a:rPr>
                        <a:t>2022/11/11</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Fujitsu</a:t>
                      </a:r>
                      <a:endParaRPr sz="14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2022/12/06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Google</a:t>
                      </a:r>
                      <a:endParaRPr sz="10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2023/03/31</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Socionext</a:t>
                      </a:r>
                      <a:endParaRPr sz="1400" u="none" cap="none" strike="noStrike">
                        <a:latin typeface="Arial"/>
                        <a:ea typeface="Arial"/>
                        <a:cs typeface="Arial"/>
                        <a:sym typeface="Arial"/>
                      </a:endParaRPr>
                    </a:p>
                  </a:txBody>
                  <a:tcPr marT="45725" marB="45725" marR="91450" marL="91450" anchor="ctr"/>
                </a:tc>
              </a:tr>
              <a:tr h="1755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2023/Apr</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China Mobile、Alibaba、Cloudera、SAIC X-ONE、ByteDance</a:t>
                      </a:r>
                      <a:endParaRPr sz="1000" u="none" cap="none" strike="noStrike">
                        <a:latin typeface="Arial"/>
                        <a:ea typeface="Arial"/>
                        <a:cs typeface="Arial"/>
                        <a:sym typeface="Arial"/>
                      </a:endParaRPr>
                    </a:p>
                  </a:txBody>
                  <a:tcPr marT="45725" marB="45725" marR="91450" marL="91450" anchor="ctr"/>
                </a:tc>
              </a:tr>
            </a:tbl>
          </a:graphicData>
        </a:graphic>
      </p:graphicFrame>
      <p:sp>
        <p:nvSpPr>
          <p:cNvPr id="238" name="Google Shape;238;g373d37e5442_0_149"/>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graphicFrame>
        <p:nvGraphicFramePr>
          <p:cNvPr id="239" name="Google Shape;239;g373d37e5442_0_149"/>
          <p:cNvGraphicFramePr/>
          <p:nvPr/>
        </p:nvGraphicFramePr>
        <p:xfrm>
          <a:off x="7201827" y="2483202"/>
          <a:ext cx="3000000" cy="3000000"/>
        </p:xfrm>
        <a:graphic>
          <a:graphicData uri="http://schemas.openxmlformats.org/drawingml/2006/table">
            <a:tbl>
              <a:tblPr bandRow="1" firstRow="1">
                <a:noFill/>
                <a:tableStyleId>{0E0972B6-4425-44EB-977B-22189A0A6720}</a:tableStyleId>
              </a:tblPr>
              <a:tblGrid>
                <a:gridCol w="874400"/>
                <a:gridCol w="1465600"/>
              </a:tblGrid>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2023/06/27</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xFusion (100社目)</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2023/07/05</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LINE</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2023/07/27</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Collabora</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2023/10/04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Bobble AI</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2023/11/02</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Vectorverse</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2023/11/07</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Korea Telecom</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2023/11/12</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LSware</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2023/12/06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Honda</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2024/01/12</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Software Security Technology</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2024/01/14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Shanghai Computer Software Technology Development Center</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2024/01/30</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CEHLabs</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2024/02/29</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Circle</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2024/04/03</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emlix</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2024/04/15</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Volvo Cars</a:t>
                      </a:r>
                      <a:endParaRPr sz="1400" u="none" cap="none" strike="noStrike">
                        <a:latin typeface="Arial"/>
                        <a:ea typeface="Arial"/>
                        <a:cs typeface="Arial"/>
                        <a:sym typeface="Arial"/>
                      </a:endParaRPr>
                    </a:p>
                  </a:txBody>
                  <a:tcPr marT="45725" marB="45725" marR="91450" marL="91450" anchor="ctr"/>
                </a:tc>
              </a:tr>
            </a:tbl>
          </a:graphicData>
        </a:graphic>
      </p:graphicFrame>
      <p:sp>
        <p:nvSpPr>
          <p:cNvPr id="240" name="Google Shape;240;g373d37e5442_0_149"/>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41" name="Google Shape;241;g373d37e5442_0_149"/>
          <p:cNvGraphicFramePr/>
          <p:nvPr/>
        </p:nvGraphicFramePr>
        <p:xfrm>
          <a:off x="9524418" y="2483202"/>
          <a:ext cx="3000000" cy="3000000"/>
        </p:xfrm>
        <a:graphic>
          <a:graphicData uri="http://schemas.openxmlformats.org/drawingml/2006/table">
            <a:tbl>
              <a:tblPr bandRow="1" firstRow="1">
                <a:noFill/>
                <a:tableStyleId>{0E0972B6-4425-44EB-977B-22189A0A6720}</a:tableStyleId>
              </a:tblPr>
              <a:tblGrid>
                <a:gridCol w="874400"/>
                <a:gridCol w="1465600"/>
              </a:tblGrid>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2024/05/13</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Socionext (re-certification)</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2024/07/09</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IAV GmbH</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2024/07/24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dSPACE GmbH</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2024/09/15</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Nokia </a:t>
                      </a:r>
                      <a:endParaRPr sz="14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2024/09/17</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OpenHarmony</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2024/10/16</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Osaka NDS</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2024/11/7</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HARMAN International</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2024/12/4</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HLB Surlatina Chile</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2024/12/20</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ETRI (re-certification)</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2024/12/20</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AVL List GmbH</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2025/1/20</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KFTC</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2025/2/1</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Erlang/OTP Project</a:t>
                      </a:r>
                      <a:endParaRPr sz="1000" u="none" cap="none" strike="noStrike">
                        <a:latin typeface="Arial"/>
                        <a:ea typeface="Arial"/>
                        <a:cs typeface="Arial"/>
                        <a:sym typeface="Arial"/>
                      </a:endParaRPr>
                    </a:p>
                  </a:txBody>
                  <a:tcPr marT="45725" marB="45725" marR="91450" marL="91450" anchor="ctr"/>
                </a:tc>
              </a:tr>
              <a:tr h="203375">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g373d37e5442_0_165"/>
          <p:cNvSpPr/>
          <p:nvPr/>
        </p:nvSpPr>
        <p:spPr>
          <a:xfrm>
            <a:off x="5000741" y="2497454"/>
            <a:ext cx="6920700" cy="3787500"/>
          </a:xfrm>
          <a:prstGeom prst="rect">
            <a:avLst/>
          </a:prstGeom>
          <a:solidFill>
            <a:srgbClr val="FFFFFF"/>
          </a:solid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48" name="Google Shape;248;g373d37e5442_0_165"/>
          <p:cNvSpPr/>
          <p:nvPr/>
        </p:nvSpPr>
        <p:spPr>
          <a:xfrm>
            <a:off x="890270" y="2517193"/>
            <a:ext cx="3809700" cy="37677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49" name="Google Shape;249;g373d37e5442_0_165"/>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50" name="Google Shape;250;g373d37e5442_0_165"/>
          <p:cNvSpPr txBox="1"/>
          <p:nvPr>
            <p:ph idx="1" type="body"/>
          </p:nvPr>
        </p:nvSpPr>
        <p:spPr>
          <a:xfrm>
            <a:off x="889200" y="1357200"/>
            <a:ext cx="10320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国際標準化以降、企業活動が活発化</a:t>
            </a:r>
            <a:endParaRPr b="1" sz="2400">
              <a:latin typeface="Quattrocento Sans"/>
              <a:ea typeface="Quattrocento Sans"/>
              <a:cs typeface="Quattrocento Sans"/>
              <a:sym typeface="Quattrocento Sans"/>
            </a:endParaRPr>
          </a:p>
        </p:txBody>
      </p:sp>
      <p:sp>
        <p:nvSpPr>
          <p:cNvPr id="251" name="Google Shape;251;g373d37e5442_0_165"/>
          <p:cNvSpPr txBox="1"/>
          <p:nvPr/>
        </p:nvSpPr>
        <p:spPr>
          <a:xfrm>
            <a:off x="7242623" y="6263307"/>
            <a:ext cx="349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b="0" i="0" sz="1400" u="none" cap="none" strike="noStrike">
              <a:solidFill>
                <a:schemeClr val="dk1"/>
              </a:solidFill>
              <a:latin typeface="Quattrocento Sans"/>
              <a:ea typeface="Quattrocento Sans"/>
              <a:cs typeface="Quattrocento Sans"/>
              <a:sym typeface="Quattrocento Sans"/>
            </a:endParaRPr>
          </a:p>
        </p:txBody>
      </p:sp>
      <p:graphicFrame>
        <p:nvGraphicFramePr>
          <p:cNvPr id="252" name="Google Shape;252;g373d37e5442_0_165"/>
          <p:cNvGraphicFramePr/>
          <p:nvPr/>
        </p:nvGraphicFramePr>
        <p:xfrm>
          <a:off x="1190949" y="2647801"/>
          <a:ext cx="3000000" cy="3000000"/>
        </p:xfrm>
        <a:graphic>
          <a:graphicData uri="http://schemas.openxmlformats.org/drawingml/2006/table">
            <a:tbl>
              <a:tblPr bandRow="1" firstRow="1">
                <a:noFill/>
                <a:tableStyleId>{0E0972B6-4425-44EB-977B-22189A0A6720}</a:tableStyleId>
              </a:tblPr>
              <a:tblGrid>
                <a:gridCol w="961575"/>
                <a:gridCol w="2246875"/>
              </a:tblGrid>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2020/12/17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Ericsson</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2021/08/17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HUAWEI</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2022/02/09</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NEC</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2022/02/16</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HONOR</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2022/03/08</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BLOCK</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2023/05/09</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CARIAD</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2024/12/13</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Honda</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2025/4/7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Amazon</a:t>
                      </a:r>
                      <a:endParaRPr sz="1200" u="none" cap="none" strike="noStrike">
                        <a:latin typeface="Arial"/>
                        <a:ea typeface="Arial"/>
                        <a:cs typeface="Arial"/>
                        <a:sym typeface="Arial"/>
                      </a:endParaRPr>
                    </a:p>
                  </a:txBody>
                  <a:tcPr marT="45725" marB="45725" marR="91450" marL="91450" anchor="ctr"/>
                </a:tc>
              </a:tr>
              <a:tr h="238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tc>
              </a:tr>
            </a:tbl>
          </a:graphicData>
        </a:graphic>
      </p:graphicFrame>
      <p:graphicFrame>
        <p:nvGraphicFramePr>
          <p:cNvPr id="253" name="Google Shape;253;g373d37e5442_0_165"/>
          <p:cNvGraphicFramePr/>
          <p:nvPr/>
        </p:nvGraphicFramePr>
        <p:xfrm>
          <a:off x="5131863" y="2470651"/>
          <a:ext cx="3000000" cy="3000000"/>
        </p:xfrm>
        <a:graphic>
          <a:graphicData uri="http://schemas.openxmlformats.org/drawingml/2006/table">
            <a:tbl>
              <a:tblPr bandRow="1" firstRow="1">
                <a:noFill/>
                <a:tableStyleId>{0E0972B6-4425-44EB-977B-22189A0A6720}</a:tableStyleId>
              </a:tblPr>
              <a:tblGrid>
                <a:gridCol w="961575"/>
                <a:gridCol w="2246875"/>
              </a:tblGrid>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2020/12/15</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OSADL</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2020/12/17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日立ソリューションズ</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2020/12/17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FOSSAare</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2021/01/12</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WhiteSource</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2021/01/13</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SeQuenX</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2021/01/19</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Synergon</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2021/10/20</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SCANOSS</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2021/10/28</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CAICT</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2021/12/15</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FOSSA</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2022/01/12</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Onward Security</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2022/01/17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Fieldfisher</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2022/01/29</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Marks and Clerk France</a:t>
                      </a:r>
                      <a:endParaRPr sz="12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2022/03/28</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TIMETOACT</a:t>
                      </a:r>
                      <a:endParaRPr sz="1400" u="none" cap="none" strike="noStrike">
                        <a:latin typeface="Arial"/>
                        <a:ea typeface="Arial"/>
                        <a:cs typeface="Arial"/>
                        <a:sym typeface="Arial"/>
                      </a:endParaRPr>
                    </a:p>
                  </a:txBody>
                  <a:tcPr marT="45725" marB="45725" marR="91450" marL="91450" anchor="ctr"/>
                </a:tc>
              </a:tr>
              <a:tr h="2272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2022/05/30</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SECTREND</a:t>
                      </a:r>
                      <a:endParaRPr sz="1200" u="none" cap="none" strike="noStrike">
                        <a:latin typeface="Arial"/>
                        <a:ea typeface="Arial"/>
                        <a:cs typeface="Arial"/>
                        <a:sym typeface="Arial"/>
                      </a:endParaRPr>
                    </a:p>
                  </a:txBody>
                  <a:tcPr marT="45725" marB="45725" marR="91450" marL="91450" anchor="ctr"/>
                </a:tc>
              </a:tr>
            </a:tbl>
          </a:graphicData>
        </a:graphic>
      </p:graphicFrame>
      <p:graphicFrame>
        <p:nvGraphicFramePr>
          <p:cNvPr id="254" name="Google Shape;254;g373d37e5442_0_165"/>
          <p:cNvGraphicFramePr/>
          <p:nvPr/>
        </p:nvGraphicFramePr>
        <p:xfrm>
          <a:off x="8516413" y="2470651"/>
          <a:ext cx="3000000" cy="3000000"/>
        </p:xfrm>
        <a:graphic>
          <a:graphicData uri="http://schemas.openxmlformats.org/drawingml/2006/table">
            <a:tbl>
              <a:tblPr bandRow="1" firstRow="1">
                <a:noFill/>
                <a:tableStyleId>{0E0972B6-4425-44EB-977B-22189A0A6720}</a:tableStyleId>
              </a:tblPr>
              <a:tblGrid>
                <a:gridCol w="961575"/>
                <a:gridCol w="2246875"/>
              </a:tblGrid>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2022/10/14</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Witzel Erb Backu &amp; Partner</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2023/02/07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OSPOCO, Taylor English</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2023/03/15</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CESI</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2023/05/30</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NORDEMANN</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2023/06/22</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Deloitte</a:t>
                      </a:r>
                      <a:endParaRPr sz="1200" u="none" cap="none" strike="noStrike">
                        <a:latin typeface="Arial"/>
                        <a:ea typeface="Arial"/>
                        <a:cs typeface="Arial"/>
                        <a:sym typeface="Arial"/>
                      </a:endParaRPr>
                    </a:p>
                  </a:txBody>
                  <a:tcPr marT="45725" marB="45725" marR="91450" marL="91450" anchor="ctr"/>
                </a:tc>
              </a:tr>
              <a:tr h="389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2023/8/7</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National Financial Technology Certification Center</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2023/8/21</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OpenTEKr</a:t>
                      </a:r>
                      <a:endParaRPr sz="1200" u="none" cap="none" strike="noStrike">
                        <a:latin typeface="Arial"/>
                        <a:ea typeface="Arial"/>
                        <a:cs typeface="Arial"/>
                        <a:sym typeface="Arial"/>
                      </a:endParaRPr>
                    </a:p>
                  </a:txBody>
                  <a:tcPr marT="45725" marB="45725" marR="91450" marL="91450" anchor="ctr"/>
                </a:tc>
              </a:tr>
              <a:tr h="389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2023/9/4</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Suzhou PrismAurora Information Technology</a:t>
                      </a:r>
                      <a:endParaRPr sz="1200" u="none" cap="none" strike="noStrike">
                        <a:latin typeface="Arial"/>
                        <a:ea typeface="Arial"/>
                        <a:cs typeface="Arial"/>
                        <a:sym typeface="Arial"/>
                      </a:endParaRPr>
                    </a:p>
                  </a:txBody>
                  <a:tcPr marT="45725" marB="45725" marR="91450" marL="91450" anchor="ctr"/>
                </a:tc>
              </a:tr>
              <a:tr h="2336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2023/9/12</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LR29</a:t>
                      </a:r>
                      <a:endParaRPr sz="1200" u="none" cap="none" strike="noStrike">
                        <a:latin typeface="Arial"/>
                        <a:ea typeface="Arial"/>
                        <a:cs typeface="Arial"/>
                        <a:sym typeface="Arial"/>
                      </a:endParaRPr>
                    </a:p>
                  </a:txBody>
                  <a:tcPr marT="45725" marB="45725" marR="91450" marL="91450" anchor="ctr"/>
                </a:tc>
              </a:tr>
              <a:tr h="5451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2023/12/13</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China Industrial Control Systems Cyber Emergency Response Team</a:t>
                      </a:r>
                      <a:endParaRPr sz="1200" u="none" cap="none" strike="noStrike">
                        <a:latin typeface="Arial"/>
                        <a:ea typeface="Arial"/>
                        <a:cs typeface="Arial"/>
                        <a:sym typeface="Arial"/>
                      </a:endParaRPr>
                    </a:p>
                  </a:txBody>
                  <a:tcPr marT="45725" marB="45725" marR="91450" marL="91450" anchor="ctr"/>
                </a:tc>
              </a:tr>
              <a:tr h="476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2025/1/21</a:t>
                      </a:r>
                      <a:endParaRPr sz="1200" u="none" cap="none" strike="noStrike">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Software Security Technology</a:t>
                      </a:r>
                      <a:endParaRPr sz="1200" u="none" cap="none" strike="noStrike">
                        <a:latin typeface="Arial"/>
                        <a:ea typeface="Arial"/>
                        <a:cs typeface="Arial"/>
                        <a:sym typeface="Arial"/>
                      </a:endParaRPr>
                    </a:p>
                  </a:txBody>
                  <a:tcPr marT="45725" marB="45725" marR="91450" marL="91450" anchor="ctr"/>
                </a:tc>
              </a:tr>
            </a:tbl>
          </a:graphicData>
        </a:graphic>
      </p:graphicFrame>
      <p:sp>
        <p:nvSpPr>
          <p:cNvPr id="255" name="Google Shape;255;g373d37e5442_0_165"/>
          <p:cNvSpPr/>
          <p:nvPr/>
        </p:nvSpPr>
        <p:spPr>
          <a:xfrm>
            <a:off x="890270" y="1947633"/>
            <a:ext cx="3809700" cy="558900"/>
          </a:xfrm>
          <a:prstGeom prst="rect">
            <a:avLst/>
          </a:prstGeom>
          <a:solidFill>
            <a:srgbClr val="70AD47"/>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i="0" lang="en-US" sz="1800" u="none" cap="none" strike="noStrike">
                <a:solidFill>
                  <a:srgbClr val="FFFFFF"/>
                </a:solidFill>
                <a:latin typeface="Quattrocento Sans"/>
                <a:ea typeface="Quattrocento Sans"/>
                <a:cs typeface="Quattrocento Sans"/>
                <a:sym typeface="Quattrocento Sans"/>
              </a:rPr>
              <a:t>OpenChainプラチナメンバー参加</a:t>
            </a:r>
            <a:endParaRPr b="0" i="0" sz="1400" u="none" cap="none" strike="noStrike">
              <a:solidFill>
                <a:srgbClr val="000000"/>
              </a:solidFill>
              <a:latin typeface="Arial"/>
              <a:ea typeface="Arial"/>
              <a:cs typeface="Arial"/>
              <a:sym typeface="Arial"/>
            </a:endParaRPr>
          </a:p>
        </p:txBody>
      </p:sp>
      <p:sp>
        <p:nvSpPr>
          <p:cNvPr id="256" name="Google Shape;256;g373d37e5442_0_165"/>
          <p:cNvSpPr/>
          <p:nvPr/>
        </p:nvSpPr>
        <p:spPr>
          <a:xfrm>
            <a:off x="5000741" y="1947633"/>
            <a:ext cx="6920700" cy="5691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Quattrocento Sans"/>
              <a:buNone/>
            </a:pPr>
            <a:r>
              <a:rPr b="1" i="0" lang="en-US" sz="1800" u="none" cap="none" strike="noStrike">
                <a:solidFill>
                  <a:srgbClr val="FFFFFF"/>
                </a:solidFill>
                <a:latin typeface="Quattrocento Sans"/>
                <a:ea typeface="Quattrocento Sans"/>
                <a:cs typeface="Quattrocento Sans"/>
                <a:sym typeface="Quattrocento Sans"/>
              </a:rPr>
              <a:t>OpenChainパートナー</a:t>
            </a:r>
            <a:endParaRPr b="0" i="0" sz="1400" u="none" cap="none" strike="noStrike">
              <a:solidFill>
                <a:srgbClr val="000000"/>
              </a:solidFill>
              <a:latin typeface="Arial"/>
              <a:ea typeface="Arial"/>
              <a:cs typeface="Arial"/>
              <a:sym typeface="Arial"/>
            </a:endParaRPr>
          </a:p>
        </p:txBody>
      </p:sp>
      <p:sp>
        <p:nvSpPr>
          <p:cNvPr id="257" name="Google Shape;257;g373d37e5442_0_165"/>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258" name="Google Shape;258;g373d37e5442_0_165"/>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73d37e5442_0_181"/>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Spec. 2.1 &gt;&gt; ISO/IEC 5230:2020</a:t>
            </a:r>
            <a:endParaRPr b="1">
              <a:latin typeface="Quattrocento Sans"/>
              <a:ea typeface="Quattrocento Sans"/>
              <a:cs typeface="Quattrocento Sans"/>
              <a:sym typeface="Quattrocento Sans"/>
            </a:endParaRPr>
          </a:p>
        </p:txBody>
      </p:sp>
      <p:sp>
        <p:nvSpPr>
          <p:cNvPr id="265" name="Google Shape;265;g373d37e5442_0_181"/>
          <p:cNvSpPr txBox="1"/>
          <p:nvPr>
            <p:ph idx="1" type="body"/>
          </p:nvPr>
        </p:nvSpPr>
        <p:spPr>
          <a:xfrm>
            <a:off x="889200" y="1357200"/>
            <a:ext cx="10320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適合を宣言する組織の例</a:t>
            </a:r>
            <a:endParaRPr b="1" sz="2400">
              <a:latin typeface="Quattrocento Sans"/>
              <a:ea typeface="Quattrocento Sans"/>
              <a:cs typeface="Quattrocento Sans"/>
              <a:sym typeface="Quattrocento Sans"/>
            </a:endParaRPr>
          </a:p>
        </p:txBody>
      </p:sp>
      <p:sp>
        <p:nvSpPr>
          <p:cNvPr id="266" name="Google Shape;266;g373d37e5442_0_181"/>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267" name="Google Shape;267;g373d37e5442_0_181"/>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8" name="Google Shape;268;g373d37e5442_0_181"/>
          <p:cNvSpPr txBox="1"/>
          <p:nvPr/>
        </p:nvSpPr>
        <p:spPr>
          <a:xfrm>
            <a:off x="6772975" y="6478824"/>
            <a:ext cx="4840800" cy="3204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Quattrocento Sans"/>
              <a:buNone/>
            </a:pPr>
            <a:r>
              <a:rPr b="0" i="0" lang="en-US" sz="1400" u="none" cap="none" strike="noStrike">
                <a:solidFill>
                  <a:schemeClr val="dk1"/>
                </a:solidFill>
                <a:latin typeface="Quattrocento Sans"/>
                <a:ea typeface="Quattrocento Sans"/>
                <a:cs typeface="Quattrocento Sans"/>
                <a:sym typeface="Quattrocento Sans"/>
              </a:rPr>
              <a:t> </a:t>
            </a: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https://www.openchainproject.org/community-of-conformance</a:t>
            </a:r>
            <a:endParaRPr b="0" i="0" sz="1400" u="none" cap="none" strike="noStrike">
              <a:solidFill>
                <a:schemeClr val="dk1"/>
              </a:solidFill>
              <a:latin typeface="Quattrocento Sans"/>
              <a:ea typeface="Quattrocento Sans"/>
              <a:cs typeface="Quattrocento Sans"/>
              <a:sym typeface="Quattrocento Sans"/>
            </a:endParaRPr>
          </a:p>
        </p:txBody>
      </p:sp>
      <p:pic>
        <p:nvPicPr>
          <p:cNvPr id="269" name="Google Shape;269;g373d37e5442_0_181"/>
          <p:cNvPicPr preferRelativeResize="0"/>
          <p:nvPr/>
        </p:nvPicPr>
        <p:blipFill rotWithShape="1">
          <a:blip r:embed="rId4">
            <a:alphaModFix/>
          </a:blip>
          <a:srcRect b="0" l="0" r="0" t="7467"/>
          <a:stretch/>
        </p:blipFill>
        <p:spPr>
          <a:xfrm>
            <a:off x="1079338" y="1721997"/>
            <a:ext cx="4778365" cy="3808910"/>
          </a:xfrm>
          <a:prstGeom prst="rect">
            <a:avLst/>
          </a:prstGeom>
          <a:noFill/>
          <a:ln>
            <a:noFill/>
          </a:ln>
        </p:spPr>
      </p:pic>
      <p:pic>
        <p:nvPicPr>
          <p:cNvPr id="270" name="Google Shape;270;g373d37e5442_0_181"/>
          <p:cNvPicPr preferRelativeResize="0"/>
          <p:nvPr/>
        </p:nvPicPr>
        <p:blipFill rotWithShape="1">
          <a:blip r:embed="rId5">
            <a:alphaModFix/>
          </a:blip>
          <a:srcRect b="0" l="0" r="0" t="18433"/>
          <a:stretch/>
        </p:blipFill>
        <p:spPr>
          <a:xfrm>
            <a:off x="6351625" y="1063551"/>
            <a:ext cx="4708250" cy="3357601"/>
          </a:xfrm>
          <a:prstGeom prst="rect">
            <a:avLst/>
          </a:prstGeom>
          <a:noFill/>
          <a:ln>
            <a:noFill/>
          </a:ln>
        </p:spPr>
      </p:pic>
      <p:pic>
        <p:nvPicPr>
          <p:cNvPr id="271" name="Google Shape;271;g373d37e5442_0_181"/>
          <p:cNvPicPr preferRelativeResize="0"/>
          <p:nvPr/>
        </p:nvPicPr>
        <p:blipFill rotWithShape="1">
          <a:blip r:embed="rId6">
            <a:alphaModFix/>
          </a:blip>
          <a:srcRect b="0" l="0" r="0" t="0"/>
          <a:stretch/>
        </p:blipFill>
        <p:spPr>
          <a:xfrm>
            <a:off x="6298826" y="4299502"/>
            <a:ext cx="4813836" cy="2206824"/>
          </a:xfrm>
          <a:prstGeom prst="rect">
            <a:avLst/>
          </a:prstGeom>
          <a:noFill/>
          <a:ln>
            <a:noFill/>
          </a:ln>
        </p:spPr>
      </p:pic>
      <p:pic>
        <p:nvPicPr>
          <p:cNvPr id="272" name="Google Shape;272;g373d37e5442_0_181"/>
          <p:cNvPicPr preferRelativeResize="0"/>
          <p:nvPr/>
        </p:nvPicPr>
        <p:blipFill rotWithShape="1">
          <a:blip r:embed="rId5">
            <a:alphaModFix/>
          </a:blip>
          <a:srcRect b="82857" l="0" r="0" t="0"/>
          <a:stretch/>
        </p:blipFill>
        <p:spPr>
          <a:xfrm>
            <a:off x="1114400" y="5505500"/>
            <a:ext cx="4708250" cy="70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73d37e5442_0_194"/>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lang="en-US"/>
              <a:t>適合を宣言する組織の例</a:t>
            </a:r>
            <a:endParaRPr/>
          </a:p>
        </p:txBody>
      </p:sp>
      <p:sp>
        <p:nvSpPr>
          <p:cNvPr id="278" name="Google Shape;278;g373d37e5442_0_194"/>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279" name="Google Shape;279;g373d37e5442_0_194"/>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カレンダー&#10;&#10;自動的に生成された説明" id="280" name="Google Shape;280;g373d37e5442_0_194"/>
          <p:cNvPicPr preferRelativeResize="0"/>
          <p:nvPr/>
        </p:nvPicPr>
        <p:blipFill rotWithShape="1">
          <a:blip r:embed="rId3">
            <a:alphaModFix/>
          </a:blip>
          <a:srcRect b="0" l="0" r="0" t="0"/>
          <a:stretch/>
        </p:blipFill>
        <p:spPr>
          <a:xfrm>
            <a:off x="1331339" y="1273743"/>
            <a:ext cx="9167654" cy="5037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g373d37e5442_0_201"/>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活動体制</a:t>
            </a:r>
            <a:endParaRPr/>
          </a:p>
        </p:txBody>
      </p:sp>
      <p:sp>
        <p:nvSpPr>
          <p:cNvPr id="287" name="Google Shape;287;g373d37e5442_0_201"/>
          <p:cNvSpPr txBox="1"/>
          <p:nvPr>
            <p:ph idx="1" type="body"/>
          </p:nvPr>
        </p:nvSpPr>
        <p:spPr>
          <a:xfrm>
            <a:off x="619571" y="1322031"/>
            <a:ext cx="5358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solidFill>
                  <a:srgbClr val="484848"/>
                </a:solidFill>
                <a:latin typeface="Quattrocento Sans"/>
                <a:ea typeface="Quattrocento Sans"/>
                <a:cs typeface="Quattrocento Sans"/>
                <a:sym typeface="Quattrocento Sans"/>
              </a:rPr>
              <a:t>Governing Board &amp; General Manager</a:t>
            </a:r>
            <a:endParaRPr b="1" sz="300">
              <a:solidFill>
                <a:srgbClr val="484848"/>
              </a:solidFill>
              <a:latin typeface="Quattrocento Sans"/>
              <a:ea typeface="Quattrocento Sans"/>
              <a:cs typeface="Quattrocento Sans"/>
              <a:sym typeface="Quattrocento Sans"/>
            </a:endParaRPr>
          </a:p>
          <a:p>
            <a:pPr indent="0" lvl="0" marL="0" rtl="0" algn="l">
              <a:lnSpc>
                <a:spcPct val="100000"/>
              </a:lnSpc>
              <a:spcBef>
                <a:spcPts val="720"/>
              </a:spcBef>
              <a:spcAft>
                <a:spcPts val="0"/>
              </a:spcAft>
              <a:buSzPts val="2400"/>
              <a:buNone/>
            </a:pPr>
            <a:r>
              <a:t/>
            </a:r>
            <a:endParaRPr b="1" sz="2400">
              <a:latin typeface="Quattrocento Sans"/>
              <a:ea typeface="Quattrocento Sans"/>
              <a:cs typeface="Quattrocento Sans"/>
              <a:sym typeface="Quattrocento Sans"/>
            </a:endParaRPr>
          </a:p>
        </p:txBody>
      </p:sp>
      <p:sp>
        <p:nvSpPr>
          <p:cNvPr id="288" name="Google Shape;288;g373d37e5442_0_201"/>
          <p:cNvSpPr/>
          <p:nvPr/>
        </p:nvSpPr>
        <p:spPr>
          <a:xfrm>
            <a:off x="7645593" y="1370003"/>
            <a:ext cx="3204600" cy="37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84848"/>
                </a:solidFill>
                <a:latin typeface="Quattrocento Sans"/>
                <a:ea typeface="Quattrocento Sans"/>
                <a:cs typeface="Quattrocento Sans"/>
                <a:sym typeface="Quattrocento Sans"/>
              </a:rPr>
              <a:t>Community</a:t>
            </a:r>
            <a:endParaRPr b="1" i="0" sz="300" u="none" cap="none" strike="noStrike">
              <a:solidFill>
                <a:srgbClr val="484848"/>
              </a:solidFill>
              <a:latin typeface="Quattrocento Sans"/>
              <a:ea typeface="Quattrocento Sans"/>
              <a:cs typeface="Quattrocento Sans"/>
              <a:sym typeface="Quattrocento Sans"/>
            </a:endParaRPr>
          </a:p>
        </p:txBody>
      </p:sp>
      <p:pic>
        <p:nvPicPr>
          <p:cNvPr id="289" name="Google Shape;289;g373d37e5442_0_201"/>
          <p:cNvPicPr preferRelativeResize="0"/>
          <p:nvPr/>
        </p:nvPicPr>
        <p:blipFill rotWithShape="1">
          <a:blip r:embed="rId3">
            <a:alphaModFix/>
          </a:blip>
          <a:srcRect b="0" l="0" r="0" t="0"/>
          <a:stretch/>
        </p:blipFill>
        <p:spPr>
          <a:xfrm>
            <a:off x="4645893" y="1755172"/>
            <a:ext cx="1222155" cy="1237150"/>
          </a:xfrm>
          <a:prstGeom prst="rect">
            <a:avLst/>
          </a:prstGeom>
          <a:noFill/>
          <a:ln>
            <a:noFill/>
          </a:ln>
        </p:spPr>
      </p:pic>
      <p:sp>
        <p:nvSpPr>
          <p:cNvPr id="290" name="Google Shape;290;g373d37e5442_0_201"/>
          <p:cNvSpPr/>
          <p:nvPr/>
        </p:nvSpPr>
        <p:spPr>
          <a:xfrm>
            <a:off x="4297241" y="3007290"/>
            <a:ext cx="1919400" cy="488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84848"/>
                </a:solidFill>
                <a:latin typeface="Quattrocento Sans"/>
                <a:ea typeface="Quattrocento Sans"/>
                <a:cs typeface="Quattrocento Sans"/>
                <a:sym typeface="Quattrocento Sans"/>
              </a:rPr>
              <a:t>Shane Coughlan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84848"/>
                </a:solidFill>
                <a:latin typeface="Quattrocento Sans"/>
                <a:ea typeface="Quattrocento Sans"/>
                <a:cs typeface="Quattrocento Sans"/>
                <a:sym typeface="Quattrocento Sans"/>
              </a:rPr>
              <a:t>General Manager</a:t>
            </a:r>
            <a:endParaRPr b="0" i="0" sz="1400" u="none" cap="none" strike="noStrike">
              <a:solidFill>
                <a:srgbClr val="000000"/>
              </a:solidFill>
              <a:latin typeface="Arial"/>
              <a:ea typeface="Arial"/>
              <a:cs typeface="Arial"/>
              <a:sym typeface="Arial"/>
            </a:endParaRPr>
          </a:p>
        </p:txBody>
      </p:sp>
      <p:sp>
        <p:nvSpPr>
          <p:cNvPr id="291" name="Google Shape;291;g373d37e5442_0_201"/>
          <p:cNvSpPr txBox="1"/>
          <p:nvPr/>
        </p:nvSpPr>
        <p:spPr>
          <a:xfrm>
            <a:off x="6486993" y="1964642"/>
            <a:ext cx="5521800" cy="3540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Main Community:</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4">
                  <a:extLst>
                    <a:ext uri="{A12FA001-AC4F-418D-AE19-62706E023703}">
                      <ahyp:hlinkClr val="tx"/>
                    </a:ext>
                  </a:extLst>
                </a:hlinkClick>
              </a:rPr>
              <a:t>https://lists.openchainproject.org/g/main</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Automotive Work Group:</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5">
                  <a:extLst>
                    <a:ext uri="{A12FA001-AC4F-418D-AE19-62706E023703}">
                      <ahyp:hlinkClr val="tx"/>
                    </a:ext>
                  </a:extLst>
                </a:hlinkClick>
              </a:rPr>
              <a:t>https://groups.io/g/openchain-automotive-work-group</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Tooling Work Group:</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6">
                  <a:extLst>
                    <a:ext uri="{A12FA001-AC4F-418D-AE19-62706E023703}">
                      <ahyp:hlinkClr val="tx"/>
                    </a:ext>
                  </a:extLst>
                </a:hlinkClick>
              </a:rPr>
              <a:t>https://groups.io/g/oss-based-compliance-tooling</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Telco Work Group:</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7">
                  <a:extLst>
                    <a:ext uri="{A12FA001-AC4F-418D-AE19-62706E023703}">
                      <ahyp:hlinkClr val="tx"/>
                    </a:ext>
                  </a:extLst>
                </a:hlinkClick>
              </a:rPr>
              <a:t>https://lists.openchainproject.org/g/telco</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Education Work Group:</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8">
                  <a:extLst>
                    <a:ext uri="{A12FA001-AC4F-418D-AE19-62706E023703}">
                      <ahyp:hlinkClr val="tx"/>
                    </a:ext>
                  </a:extLst>
                </a:hlinkClick>
              </a:rPr>
              <a:t>https://lists.openchainproject.org/g/education</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Specification Development Discussions:</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9">
                  <a:extLst>
                    <a:ext uri="{A12FA001-AC4F-418D-AE19-62706E023703}">
                      <ahyp:hlinkClr val="tx"/>
                    </a:ext>
                  </a:extLst>
                </a:hlinkClick>
              </a:rPr>
              <a:t>https://lists.openchainproject.org/g/specification</a:t>
            </a:r>
            <a:endParaRPr b="0" i="0" sz="1600" u="none" cap="none" strike="noStrike">
              <a:solidFill>
                <a:srgbClr val="252525"/>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rgbClr val="252525"/>
              </a:buClr>
              <a:buSzPts val="1600"/>
              <a:buFont typeface="Noto Sans Symbols"/>
              <a:buChar char="■"/>
            </a:pPr>
            <a:r>
              <a:rPr b="1" i="0" lang="en-US" sz="1600" u="none" cap="none" strike="noStrike">
                <a:solidFill>
                  <a:srgbClr val="252525"/>
                </a:solidFill>
                <a:latin typeface="Quattrocento Sans"/>
                <a:ea typeface="Quattrocento Sans"/>
                <a:cs typeface="Quattrocento Sans"/>
                <a:sym typeface="Quattrocento Sans"/>
              </a:rPr>
              <a:t>Partner Network:</a:t>
            </a:r>
            <a:br>
              <a:rPr b="0" i="0" lang="en-US" sz="1600" u="none" cap="none" strike="noStrike">
                <a:solidFill>
                  <a:srgbClr val="252525"/>
                </a:solidFill>
                <a:latin typeface="Quattrocento Sans"/>
                <a:ea typeface="Quattrocento Sans"/>
                <a:cs typeface="Quattrocento Sans"/>
                <a:sym typeface="Quattrocento Sans"/>
              </a:rPr>
            </a:br>
            <a:r>
              <a:rPr b="0" i="0" lang="en-US" sz="1600" u="sng" cap="none" strike="noStrike">
                <a:solidFill>
                  <a:srgbClr val="00AEBC"/>
                </a:solidFill>
                <a:latin typeface="Quattrocento Sans"/>
                <a:ea typeface="Quattrocento Sans"/>
                <a:cs typeface="Quattrocento Sans"/>
                <a:sym typeface="Quattrocento Sans"/>
                <a:hlinkClick r:id="rId10">
                  <a:extLst>
                    <a:ext uri="{A12FA001-AC4F-418D-AE19-62706E023703}">
                      <ahyp:hlinkClr val="tx"/>
                    </a:ext>
                  </a:extLst>
                </a:hlinkClick>
              </a:rPr>
              <a:t>https://lists.openchainproject.org/g/partners</a:t>
            </a:r>
            <a:endParaRPr b="0" i="0" sz="1600" u="none" cap="none" strike="noStrike">
              <a:solidFill>
                <a:srgbClr val="252525"/>
              </a:solidFill>
              <a:latin typeface="Quattrocento Sans"/>
              <a:ea typeface="Quattrocento Sans"/>
              <a:cs typeface="Quattrocento Sans"/>
              <a:sym typeface="Quattrocento Sans"/>
            </a:endParaRPr>
          </a:p>
        </p:txBody>
      </p:sp>
      <p:sp>
        <p:nvSpPr>
          <p:cNvPr id="292" name="Google Shape;292;g373d37e5442_0_201"/>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pic>
        <p:nvPicPr>
          <p:cNvPr id="293" name="Google Shape;293;g373d37e5442_0_201"/>
          <p:cNvPicPr preferRelativeResize="0"/>
          <p:nvPr/>
        </p:nvPicPr>
        <p:blipFill rotWithShape="1">
          <a:blip r:embed="rId11">
            <a:alphaModFix/>
          </a:blip>
          <a:srcRect b="0" l="0" r="0" t="0"/>
          <a:stretch/>
        </p:blipFill>
        <p:spPr>
          <a:xfrm>
            <a:off x="2751073" y="1776080"/>
            <a:ext cx="1221459" cy="1172242"/>
          </a:xfrm>
          <a:prstGeom prst="rect">
            <a:avLst/>
          </a:prstGeom>
          <a:noFill/>
          <a:ln>
            <a:noFill/>
          </a:ln>
        </p:spPr>
      </p:pic>
      <p:sp>
        <p:nvSpPr>
          <p:cNvPr id="294" name="Google Shape;294;g373d37e5442_0_201"/>
          <p:cNvSpPr/>
          <p:nvPr/>
        </p:nvSpPr>
        <p:spPr>
          <a:xfrm>
            <a:off x="2118831" y="2990338"/>
            <a:ext cx="2359500" cy="578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84848"/>
                </a:solidFill>
                <a:latin typeface="Quattrocento Sans"/>
                <a:ea typeface="Quattrocento Sans"/>
                <a:cs typeface="Quattrocento Sans"/>
                <a:sym typeface="Quattrocento Sans"/>
              </a:rPr>
              <a:t>Jimmy Ahlberg</a:t>
            </a:r>
            <a:endParaRPr b="0" i="0" sz="1600" u="none" cap="none" strike="noStrike">
              <a:solidFill>
                <a:srgbClr val="484848"/>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84848"/>
                </a:solidFill>
                <a:latin typeface="Quattrocento Sans"/>
                <a:ea typeface="Quattrocento Sans"/>
                <a:cs typeface="Quattrocento Sans"/>
                <a:sym typeface="Quattrocento Sans"/>
              </a:rPr>
              <a:t>Governing Board Chair</a:t>
            </a:r>
            <a:endParaRPr b="0" i="0" sz="1400" u="none" cap="none" strike="noStrike">
              <a:solidFill>
                <a:srgbClr val="000000"/>
              </a:solidFill>
              <a:latin typeface="Arial"/>
              <a:ea typeface="Arial"/>
              <a:cs typeface="Arial"/>
              <a:sym typeface="Arial"/>
            </a:endParaRPr>
          </a:p>
        </p:txBody>
      </p:sp>
      <p:sp>
        <p:nvSpPr>
          <p:cNvPr id="295" name="Google Shape;295;g373d37e5442_0_201"/>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6" name="Google Shape;296;g373d37e5442_0_201"/>
          <p:cNvPicPr preferRelativeResize="0"/>
          <p:nvPr/>
        </p:nvPicPr>
        <p:blipFill rotWithShape="1">
          <a:blip r:embed="rId12">
            <a:alphaModFix/>
          </a:blip>
          <a:srcRect b="0" l="0" r="0" t="0"/>
          <a:stretch/>
        </p:blipFill>
        <p:spPr>
          <a:xfrm>
            <a:off x="104275" y="3545027"/>
            <a:ext cx="6388625" cy="28150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73d37e5442_0_216"/>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プロジェクトのメンバー資格</a:t>
            </a:r>
            <a:endParaRPr b="1">
              <a:latin typeface="Quattrocento Sans"/>
              <a:ea typeface="Quattrocento Sans"/>
              <a:cs typeface="Quattrocento Sans"/>
              <a:sym typeface="Quattrocento Sans"/>
            </a:endParaRPr>
          </a:p>
        </p:txBody>
      </p:sp>
      <p:sp>
        <p:nvSpPr>
          <p:cNvPr id="303" name="Google Shape;303;g373d37e5442_0_216"/>
          <p:cNvSpPr txBox="1"/>
          <p:nvPr>
            <p:ph idx="1" type="body"/>
          </p:nvPr>
        </p:nvSpPr>
        <p:spPr>
          <a:xfrm>
            <a:off x="889200" y="1357200"/>
            <a:ext cx="5400600" cy="286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US" sz="2800" u="sng">
                <a:latin typeface="Quattrocento Sans"/>
                <a:ea typeface="Quattrocento Sans"/>
                <a:cs typeface="Quattrocento Sans"/>
                <a:sym typeface="Quattrocento Sans"/>
              </a:rPr>
              <a:t>プラチナ メンバー</a:t>
            </a:r>
            <a:endParaRPr b="1" sz="2800" u="sng">
              <a:latin typeface="Quattrocento Sans"/>
              <a:ea typeface="Quattrocento Sans"/>
              <a:cs typeface="Quattrocento Sans"/>
              <a:sym typeface="Quattrocento Sans"/>
            </a:endParaRPr>
          </a:p>
          <a:p>
            <a:pPr indent="-478355" lvl="0" marL="478355" rtl="0" algn="l">
              <a:lnSpc>
                <a:spcPct val="100000"/>
              </a:lnSpc>
              <a:spcBef>
                <a:spcPts val="760"/>
              </a:spcBef>
              <a:spcAft>
                <a:spcPts val="0"/>
              </a:spcAft>
              <a:buClr>
                <a:srgbClr val="7F7F7F"/>
              </a:buClr>
              <a:buSzPts val="2400"/>
              <a:buChar char="■"/>
            </a:pPr>
            <a:r>
              <a:rPr b="1" lang="en-US" sz="2400">
                <a:latin typeface="Quattrocento Sans"/>
                <a:ea typeface="Quattrocento Sans"/>
                <a:cs typeface="Quattrocento Sans"/>
                <a:sym typeface="Quattrocento Sans"/>
              </a:rPr>
              <a:t>Linux Foundationの企業会員が参加できる</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現在2</a:t>
            </a:r>
            <a:r>
              <a:rPr b="1" lang="en-US" sz="2400"/>
              <a:t>5</a:t>
            </a:r>
            <a:r>
              <a:rPr b="1" lang="en-US" sz="2400">
                <a:latin typeface="Quattrocento Sans"/>
                <a:ea typeface="Quattrocento Sans"/>
                <a:cs typeface="Quattrocento Sans"/>
                <a:sym typeface="Quattrocento Sans"/>
              </a:rPr>
              <a:t>社</a:t>
            </a:r>
            <a:endParaRPr b="1" sz="2400">
              <a:latin typeface="Quattrocento Sans"/>
              <a:ea typeface="Quattrocento Sans"/>
              <a:cs typeface="Quattrocento Sans"/>
              <a:sym typeface="Quattrocento Sans"/>
            </a:endParaRPr>
          </a:p>
        </p:txBody>
      </p:sp>
      <p:sp>
        <p:nvSpPr>
          <p:cNvPr id="304" name="Google Shape;304;g373d37e5442_0_216"/>
          <p:cNvSpPr txBox="1"/>
          <p:nvPr/>
        </p:nvSpPr>
        <p:spPr>
          <a:xfrm>
            <a:off x="890269" y="4112538"/>
            <a:ext cx="5400600" cy="139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2800"/>
              <a:buFont typeface="Noto Sans Symbols"/>
              <a:buNone/>
            </a:pPr>
            <a:r>
              <a:rPr b="1" i="0" lang="en-US" sz="2800" u="sng" cap="none" strike="noStrike">
                <a:solidFill>
                  <a:srgbClr val="20252B"/>
                </a:solidFill>
                <a:latin typeface="Quattrocento Sans"/>
                <a:ea typeface="Quattrocento Sans"/>
                <a:cs typeface="Quattrocento Sans"/>
                <a:sym typeface="Quattrocento Sans"/>
              </a:rPr>
              <a:t>コミュニティー メンバー</a:t>
            </a:r>
            <a:endParaRPr b="1" i="0" sz="2800" u="sng" cap="none" strike="noStrike">
              <a:solidFill>
                <a:srgbClr val="20252B"/>
              </a:solidFill>
              <a:latin typeface="Quattrocento Sans"/>
              <a:ea typeface="Quattrocento Sans"/>
              <a:cs typeface="Quattrocento Sans"/>
              <a:sym typeface="Quattrocento Sans"/>
            </a:endParaRPr>
          </a:p>
          <a:p>
            <a:pPr indent="-478355" lvl="0" marL="478355" marR="0" rtl="0" algn="l">
              <a:lnSpc>
                <a:spcPct val="100000"/>
              </a:lnSpc>
              <a:spcBef>
                <a:spcPts val="760"/>
              </a:spcBef>
              <a:spcAft>
                <a:spcPts val="0"/>
              </a:spcAft>
              <a:buClr>
                <a:srgbClr val="7F7F7F"/>
              </a:buClr>
              <a:buSzPts val="2400"/>
              <a:buFont typeface="Noto Sans Symbols"/>
              <a:buChar char="■"/>
            </a:pPr>
            <a:r>
              <a:rPr b="1" i="0" lang="en-US" sz="2400" u="none" cap="none" strike="noStrike">
                <a:solidFill>
                  <a:srgbClr val="20252B"/>
                </a:solidFill>
                <a:latin typeface="Quattrocento Sans"/>
                <a:ea typeface="Quattrocento Sans"/>
                <a:cs typeface="Quattrocento Sans"/>
                <a:sym typeface="Quattrocento Sans"/>
              </a:rPr>
              <a:t>ML、電話会議、ワークショップ等、誰でも参加できる</a:t>
            </a:r>
            <a:endParaRPr b="0" i="0" sz="1400" u="none" cap="none" strike="noStrike">
              <a:solidFill>
                <a:srgbClr val="000000"/>
              </a:solidFill>
              <a:latin typeface="Arial"/>
              <a:ea typeface="Arial"/>
              <a:cs typeface="Arial"/>
              <a:sym typeface="Arial"/>
            </a:endParaRPr>
          </a:p>
        </p:txBody>
      </p:sp>
      <p:sp>
        <p:nvSpPr>
          <p:cNvPr id="305" name="Google Shape;305;g373d37e5442_0_216"/>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06" name="Google Shape;306;g373d37e5442_0_216"/>
          <p:cNvSpPr/>
          <p:nvPr/>
        </p:nvSpPr>
        <p:spPr>
          <a:xfrm>
            <a:off x="7149455" y="1316202"/>
            <a:ext cx="4282200" cy="37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484848"/>
                </a:solidFill>
                <a:latin typeface="Quattrocento Sans"/>
                <a:ea typeface="Quattrocento Sans"/>
                <a:cs typeface="Quattrocento Sans"/>
                <a:sym typeface="Quattrocento Sans"/>
              </a:rPr>
              <a:t>Platinum Members</a:t>
            </a:r>
            <a:endParaRPr b="1" i="0" sz="300" u="none" cap="none" strike="noStrike">
              <a:solidFill>
                <a:srgbClr val="484848"/>
              </a:solidFill>
              <a:latin typeface="Quattrocento Sans"/>
              <a:ea typeface="Quattrocento Sans"/>
              <a:cs typeface="Quattrocento Sans"/>
              <a:sym typeface="Quattrocento Sans"/>
            </a:endParaRPr>
          </a:p>
        </p:txBody>
      </p:sp>
      <p:sp>
        <p:nvSpPr>
          <p:cNvPr id="307" name="Google Shape;307;g373d37e5442_0_216"/>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この画像には代替テキストの説明がありません" id="308" name="Google Shape;308;g373d37e5442_0_216"/>
          <p:cNvPicPr preferRelativeResize="0"/>
          <p:nvPr/>
        </p:nvPicPr>
        <p:blipFill rotWithShape="1">
          <a:blip r:embed="rId3">
            <a:alphaModFix/>
          </a:blip>
          <a:srcRect b="0" l="0" r="0" t="0"/>
          <a:stretch/>
        </p:blipFill>
        <p:spPr>
          <a:xfrm>
            <a:off x="7433371" y="4199244"/>
            <a:ext cx="4131612" cy="2318867"/>
          </a:xfrm>
          <a:prstGeom prst="rect">
            <a:avLst/>
          </a:prstGeom>
          <a:noFill/>
          <a:ln>
            <a:noFill/>
          </a:ln>
        </p:spPr>
      </p:pic>
      <p:pic>
        <p:nvPicPr>
          <p:cNvPr id="309" name="Google Shape;309;g373d37e5442_0_216"/>
          <p:cNvPicPr preferRelativeResize="0"/>
          <p:nvPr/>
        </p:nvPicPr>
        <p:blipFill rotWithShape="1">
          <a:blip r:embed="rId4">
            <a:alphaModFix/>
          </a:blip>
          <a:srcRect b="0" l="0" r="0" t="0"/>
          <a:stretch/>
        </p:blipFill>
        <p:spPr>
          <a:xfrm>
            <a:off x="6484775" y="1682273"/>
            <a:ext cx="5554825" cy="2447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73d37e5442_0_228"/>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サポート体制</a:t>
            </a:r>
            <a:endParaRPr/>
          </a:p>
        </p:txBody>
      </p:sp>
      <p:sp>
        <p:nvSpPr>
          <p:cNvPr id="316" name="Google Shape;316;g373d37e5442_0_228"/>
          <p:cNvSpPr txBox="1"/>
          <p:nvPr>
            <p:ph idx="1" type="body"/>
          </p:nvPr>
        </p:nvSpPr>
        <p:spPr>
          <a:xfrm>
            <a:off x="5113000" y="657113"/>
            <a:ext cx="64479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Partner Programによるサポート体制が拡充中</a:t>
            </a:r>
            <a:endParaRPr/>
          </a:p>
          <a:p>
            <a:pPr indent="0" lvl="0" marL="0" rtl="0" algn="l">
              <a:lnSpc>
                <a:spcPct val="100000"/>
              </a:lnSpc>
              <a:spcBef>
                <a:spcPts val="720"/>
              </a:spcBef>
              <a:spcAft>
                <a:spcPts val="0"/>
              </a:spcAft>
              <a:buSzPts val="2400"/>
              <a:buNone/>
            </a:pPr>
            <a:r>
              <a:t/>
            </a:r>
            <a:endParaRPr b="1" sz="2400">
              <a:latin typeface="Quattrocento Sans"/>
              <a:ea typeface="Quattrocento Sans"/>
              <a:cs typeface="Quattrocento Sans"/>
              <a:sym typeface="Quattrocento Sans"/>
            </a:endParaRPr>
          </a:p>
        </p:txBody>
      </p:sp>
      <p:sp>
        <p:nvSpPr>
          <p:cNvPr id="317" name="Google Shape;317;g373d37e5442_0_228"/>
          <p:cNvSpPr txBox="1"/>
          <p:nvPr/>
        </p:nvSpPr>
        <p:spPr>
          <a:xfrm>
            <a:off x="7245888" y="6295776"/>
            <a:ext cx="36879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https://www.openchainproject.org/partners</a:t>
            </a:r>
            <a:endParaRPr b="0" i="0" sz="1400" u="none" cap="none" strike="noStrike">
              <a:solidFill>
                <a:schemeClr val="dk1"/>
              </a:solidFill>
              <a:latin typeface="Quattrocento Sans"/>
              <a:ea typeface="Quattrocento Sans"/>
              <a:cs typeface="Quattrocento Sans"/>
              <a:sym typeface="Quattrocento Sans"/>
            </a:endParaRPr>
          </a:p>
        </p:txBody>
      </p:sp>
      <p:sp>
        <p:nvSpPr>
          <p:cNvPr id="318" name="Google Shape;318;g373d37e5442_0_228"/>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pic>
        <p:nvPicPr>
          <p:cNvPr id="319" name="Google Shape;319;g373d37e5442_0_228"/>
          <p:cNvPicPr preferRelativeResize="0"/>
          <p:nvPr/>
        </p:nvPicPr>
        <p:blipFill rotWithShape="1">
          <a:blip r:embed="rId4">
            <a:alphaModFix/>
          </a:blip>
          <a:srcRect b="0" l="0" r="0" t="0"/>
          <a:stretch/>
        </p:blipFill>
        <p:spPr>
          <a:xfrm>
            <a:off x="890275" y="1203725"/>
            <a:ext cx="3024515" cy="1235856"/>
          </a:xfrm>
          <a:prstGeom prst="rect">
            <a:avLst/>
          </a:prstGeom>
          <a:noFill/>
          <a:ln>
            <a:noFill/>
          </a:ln>
        </p:spPr>
      </p:pic>
      <p:pic>
        <p:nvPicPr>
          <p:cNvPr id="320" name="Google Shape;320;g373d37e5442_0_228"/>
          <p:cNvPicPr preferRelativeResize="0"/>
          <p:nvPr/>
        </p:nvPicPr>
        <p:blipFill rotWithShape="1">
          <a:blip r:embed="rId5">
            <a:alphaModFix/>
          </a:blip>
          <a:srcRect b="0" l="0" r="0" t="0"/>
          <a:stretch/>
        </p:blipFill>
        <p:spPr>
          <a:xfrm>
            <a:off x="4553181" y="1219128"/>
            <a:ext cx="2144844" cy="1297279"/>
          </a:xfrm>
          <a:prstGeom prst="rect">
            <a:avLst/>
          </a:prstGeom>
          <a:noFill/>
          <a:ln>
            <a:noFill/>
          </a:ln>
        </p:spPr>
      </p:pic>
      <p:sp>
        <p:nvSpPr>
          <p:cNvPr id="321" name="Google Shape;321;g373d37e5442_0_228"/>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2" name="Google Shape;322;g373d37e5442_0_228"/>
          <p:cNvPicPr preferRelativeResize="0"/>
          <p:nvPr/>
        </p:nvPicPr>
        <p:blipFill rotWithShape="1">
          <a:blip r:embed="rId6">
            <a:alphaModFix/>
          </a:blip>
          <a:srcRect b="0" l="0" r="0" t="0"/>
          <a:stretch/>
        </p:blipFill>
        <p:spPr>
          <a:xfrm>
            <a:off x="1158900" y="2605622"/>
            <a:ext cx="4769269" cy="2540683"/>
          </a:xfrm>
          <a:prstGeom prst="rect">
            <a:avLst/>
          </a:prstGeom>
          <a:noFill/>
          <a:ln>
            <a:noFill/>
          </a:ln>
        </p:spPr>
      </p:pic>
      <p:pic>
        <p:nvPicPr>
          <p:cNvPr id="323" name="Google Shape;323;g373d37e5442_0_228"/>
          <p:cNvPicPr preferRelativeResize="0"/>
          <p:nvPr/>
        </p:nvPicPr>
        <p:blipFill rotWithShape="1">
          <a:blip r:embed="rId7">
            <a:alphaModFix/>
          </a:blip>
          <a:srcRect b="0" l="0" r="0" t="0"/>
          <a:stretch/>
        </p:blipFill>
        <p:spPr>
          <a:xfrm>
            <a:off x="7096455" y="1652899"/>
            <a:ext cx="4769272" cy="2489583"/>
          </a:xfrm>
          <a:prstGeom prst="rect">
            <a:avLst/>
          </a:prstGeom>
          <a:noFill/>
          <a:ln>
            <a:noFill/>
          </a:ln>
        </p:spPr>
      </p:pic>
      <p:pic>
        <p:nvPicPr>
          <p:cNvPr id="324" name="Google Shape;324;g373d37e5442_0_228"/>
          <p:cNvPicPr preferRelativeResize="0"/>
          <p:nvPr/>
        </p:nvPicPr>
        <p:blipFill rotWithShape="1">
          <a:blip r:embed="rId8">
            <a:alphaModFix/>
          </a:blip>
          <a:srcRect b="0" l="0" r="0" t="0"/>
          <a:stretch/>
        </p:blipFill>
        <p:spPr>
          <a:xfrm>
            <a:off x="1164475" y="4724014"/>
            <a:ext cx="4758092" cy="1654347"/>
          </a:xfrm>
          <a:prstGeom prst="rect">
            <a:avLst/>
          </a:prstGeom>
          <a:noFill/>
          <a:ln>
            <a:noFill/>
          </a:ln>
        </p:spPr>
      </p:pic>
      <p:pic>
        <p:nvPicPr>
          <p:cNvPr id="325" name="Google Shape;325;g373d37e5442_0_228"/>
          <p:cNvPicPr preferRelativeResize="0"/>
          <p:nvPr/>
        </p:nvPicPr>
        <p:blipFill rotWithShape="1">
          <a:blip r:embed="rId9">
            <a:alphaModFix/>
          </a:blip>
          <a:srcRect b="0" l="0" r="0" t="0"/>
          <a:stretch/>
        </p:blipFill>
        <p:spPr>
          <a:xfrm>
            <a:off x="7096451" y="4230421"/>
            <a:ext cx="4769269" cy="20653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73d37e5442_0_243"/>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lang="en-US" sz="3600"/>
              <a:t>ISO/IEC 18974 </a:t>
            </a:r>
            <a:br>
              <a:rPr lang="en-US" sz="3600"/>
            </a:br>
            <a:r>
              <a:rPr lang="en-US" sz="3600"/>
              <a:t>OpenChain Security Assurance Specification</a:t>
            </a:r>
            <a:endParaRPr sz="3600"/>
          </a:p>
        </p:txBody>
      </p:sp>
      <p:sp>
        <p:nvSpPr>
          <p:cNvPr id="331" name="Google Shape;331;g373d37e5442_0_243"/>
          <p:cNvSpPr txBox="1"/>
          <p:nvPr>
            <p:ph idx="1" type="body"/>
          </p:nvPr>
        </p:nvSpPr>
        <p:spPr>
          <a:xfrm>
            <a:off x="890272" y="1422400"/>
            <a:ext cx="10320000" cy="1299600"/>
          </a:xfrm>
          <a:prstGeom prst="rect">
            <a:avLst/>
          </a:prstGeom>
          <a:noFill/>
          <a:ln>
            <a:noFill/>
          </a:ln>
        </p:spPr>
        <p:txBody>
          <a:bodyPr anchorCtr="0" anchor="t" bIns="0" lIns="0" spcFirstLastPara="1" rIns="0" wrap="square" tIns="0">
            <a:normAutofit fontScale="55000"/>
          </a:bodyPr>
          <a:lstStyle/>
          <a:p>
            <a:pPr indent="-437419" lvl="0" marL="478355" rtl="0" algn="l">
              <a:lnSpc>
                <a:spcPct val="130000"/>
              </a:lnSpc>
              <a:spcBef>
                <a:spcPts val="0"/>
              </a:spcBef>
              <a:spcAft>
                <a:spcPts val="0"/>
              </a:spcAft>
              <a:buSzPct val="97761"/>
              <a:buChar char="■"/>
            </a:pPr>
            <a:r>
              <a:rPr lang="en-US"/>
              <a:t>企業が組織内に確立すべきセキュリティアシュアランスプログラム（仕組み・体制等）の要件を定義</a:t>
            </a:r>
            <a:endParaRPr/>
          </a:p>
          <a:p>
            <a:pPr indent="-437419" lvl="0" marL="478355" rtl="0" algn="l">
              <a:lnSpc>
                <a:spcPct val="130000"/>
              </a:lnSpc>
              <a:spcBef>
                <a:spcPts val="674"/>
              </a:spcBef>
              <a:spcAft>
                <a:spcPts val="0"/>
              </a:spcAft>
              <a:buSzPct val="97761"/>
              <a:buChar char="■"/>
            </a:pPr>
            <a:r>
              <a:rPr lang="en-US"/>
              <a:t>OpenChain Spec と同様に自己認証、第三者認証により適合を宣言可能</a:t>
            </a:r>
            <a:endParaRPr/>
          </a:p>
          <a:p>
            <a:pPr indent="-334020" lvl="0" marL="478355" rtl="0" algn="l">
              <a:lnSpc>
                <a:spcPct val="130000"/>
              </a:lnSpc>
              <a:spcBef>
                <a:spcPts val="679"/>
              </a:spcBef>
              <a:spcAft>
                <a:spcPts val="0"/>
              </a:spcAft>
              <a:buSzPct val="100000"/>
              <a:buNone/>
            </a:pPr>
            <a:r>
              <a:t/>
            </a:r>
            <a:endParaRPr/>
          </a:p>
        </p:txBody>
      </p:sp>
      <p:sp>
        <p:nvSpPr>
          <p:cNvPr id="332" name="Google Shape;332;g373d37e5442_0_243"/>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33" name="Google Shape;333;g373d37e5442_0_243"/>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4" name="Google Shape;334;g373d37e5442_0_243"/>
          <p:cNvSpPr txBox="1"/>
          <p:nvPr/>
        </p:nvSpPr>
        <p:spPr>
          <a:xfrm>
            <a:off x="1120546" y="5907933"/>
            <a:ext cx="36879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https://www.iso.org/standard/86450.html</a:t>
            </a:r>
            <a:endParaRPr b="0" i="0" sz="1400" u="none" cap="none" strike="noStrike">
              <a:solidFill>
                <a:schemeClr val="dk1"/>
              </a:solidFill>
              <a:latin typeface="Quattrocento Sans"/>
              <a:ea typeface="Quattrocento Sans"/>
              <a:cs typeface="Quattrocento Sans"/>
              <a:sym typeface="Quattrocento Sans"/>
            </a:endParaRPr>
          </a:p>
        </p:txBody>
      </p:sp>
      <p:sp>
        <p:nvSpPr>
          <p:cNvPr id="335" name="Google Shape;335;g373d37e5442_0_243"/>
          <p:cNvSpPr txBox="1"/>
          <p:nvPr/>
        </p:nvSpPr>
        <p:spPr>
          <a:xfrm>
            <a:off x="6479850" y="5321725"/>
            <a:ext cx="5341200" cy="394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Quattrocento Sans"/>
              <a:buNone/>
            </a:pPr>
            <a:r>
              <a:rPr b="0" i="0" lang="en-US" sz="14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https://www.openchainproject.org/community-of-conformance</a:t>
            </a:r>
            <a:endParaRPr b="0" i="0" sz="1400" u="none" cap="none" strike="noStrike">
              <a:solidFill>
                <a:schemeClr val="dk1"/>
              </a:solidFill>
              <a:latin typeface="Quattrocento Sans"/>
              <a:ea typeface="Quattrocento Sans"/>
              <a:cs typeface="Quattrocento Sans"/>
              <a:sym typeface="Quattrocento Sans"/>
            </a:endParaRPr>
          </a:p>
        </p:txBody>
      </p:sp>
      <p:pic>
        <p:nvPicPr>
          <p:cNvPr id="336" name="Google Shape;336;g373d37e5442_0_243"/>
          <p:cNvPicPr preferRelativeResize="0"/>
          <p:nvPr/>
        </p:nvPicPr>
        <p:blipFill rotWithShape="1">
          <a:blip r:embed="rId5">
            <a:alphaModFix/>
          </a:blip>
          <a:srcRect b="0" l="0" r="0" t="0"/>
          <a:stretch/>
        </p:blipFill>
        <p:spPr>
          <a:xfrm>
            <a:off x="269450" y="2862124"/>
            <a:ext cx="5248300" cy="2948724"/>
          </a:xfrm>
          <a:prstGeom prst="rect">
            <a:avLst/>
          </a:prstGeom>
          <a:noFill/>
          <a:ln>
            <a:noFill/>
          </a:ln>
        </p:spPr>
      </p:pic>
      <p:pic>
        <p:nvPicPr>
          <p:cNvPr id="337" name="Google Shape;337;g373d37e5442_0_243"/>
          <p:cNvPicPr preferRelativeResize="0"/>
          <p:nvPr/>
        </p:nvPicPr>
        <p:blipFill rotWithShape="1">
          <a:blip r:embed="rId6">
            <a:alphaModFix/>
          </a:blip>
          <a:srcRect b="0" l="0" r="0" t="0"/>
          <a:stretch/>
        </p:blipFill>
        <p:spPr>
          <a:xfrm>
            <a:off x="5801261" y="3137881"/>
            <a:ext cx="6215638" cy="206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73d37e5442_0_8"/>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目次</a:t>
            </a:r>
            <a:endParaRPr b="1">
              <a:latin typeface="Quattrocento Sans"/>
              <a:ea typeface="Quattrocento Sans"/>
              <a:cs typeface="Quattrocento Sans"/>
              <a:sym typeface="Quattrocento Sans"/>
            </a:endParaRPr>
          </a:p>
        </p:txBody>
      </p:sp>
      <p:sp>
        <p:nvSpPr>
          <p:cNvPr id="79" name="Google Shape;79;g373d37e5442_0_8"/>
          <p:cNvSpPr txBox="1"/>
          <p:nvPr>
            <p:ph idx="1" type="body"/>
          </p:nvPr>
        </p:nvSpPr>
        <p:spPr>
          <a:xfrm>
            <a:off x="890271" y="1951719"/>
            <a:ext cx="10320000" cy="30681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900"/>
              <a:buChar char="■"/>
            </a:pPr>
            <a:r>
              <a:rPr b="1" lang="en-US">
                <a:latin typeface="Quattrocento Sans"/>
                <a:ea typeface="Quattrocento Sans"/>
                <a:cs typeface="Quattrocento Sans"/>
                <a:sym typeface="Quattrocento Sans"/>
              </a:rPr>
              <a:t>OpenChainプロジェクトの紹介 </a:t>
            </a:r>
            <a:endParaRPr/>
          </a:p>
          <a:p>
            <a:pPr indent="-292110" lvl="0" marL="478355" rtl="0" algn="l">
              <a:lnSpc>
                <a:spcPct val="100000"/>
              </a:lnSpc>
              <a:spcBef>
                <a:spcPts val="877"/>
              </a:spcBef>
              <a:spcAft>
                <a:spcPts val="0"/>
              </a:spcAft>
              <a:buClr>
                <a:srgbClr val="7F7F7F"/>
              </a:buClr>
              <a:buSzPts val="2933"/>
              <a:buNone/>
            </a:pPr>
            <a:r>
              <a:t/>
            </a:r>
            <a:endParaRPr b="1"/>
          </a:p>
          <a:p>
            <a:pPr indent="-478355" lvl="0" marL="478355" rtl="0" algn="l">
              <a:lnSpc>
                <a:spcPct val="100000"/>
              </a:lnSpc>
              <a:spcBef>
                <a:spcPts val="873"/>
              </a:spcBef>
              <a:spcAft>
                <a:spcPts val="0"/>
              </a:spcAft>
              <a:buClr>
                <a:srgbClr val="7F7F7F"/>
              </a:buClr>
              <a:buSzPts val="2900"/>
              <a:buChar char="■"/>
            </a:pPr>
            <a:r>
              <a:rPr b="1" lang="en-US">
                <a:latin typeface="Quattrocento Sans"/>
                <a:ea typeface="Quattrocento Sans"/>
                <a:cs typeface="Quattrocento Sans"/>
                <a:sym typeface="Quattrocento Sans"/>
              </a:rPr>
              <a:t>OpenChain Japan WGの紹介</a:t>
            </a:r>
            <a:endParaRPr/>
          </a:p>
        </p:txBody>
      </p:sp>
      <p:sp>
        <p:nvSpPr>
          <p:cNvPr id="80" name="Google Shape;80;g373d37e5442_0_8"/>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81" name="Google Shape;81;g373d37e5442_0_8"/>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g373d37e5442_0_254"/>
          <p:cNvSpPr/>
          <p:nvPr/>
        </p:nvSpPr>
        <p:spPr>
          <a:xfrm>
            <a:off x="5401371" y="4639124"/>
            <a:ext cx="3949200" cy="15435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44" name="Google Shape;344;g373d37e5442_0_254"/>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最近の主な活動</a:t>
            </a:r>
            <a:endParaRPr/>
          </a:p>
        </p:txBody>
      </p:sp>
      <p:sp>
        <p:nvSpPr>
          <p:cNvPr id="345" name="Google Shape;345;g373d37e5442_0_254"/>
          <p:cNvSpPr txBox="1"/>
          <p:nvPr>
            <p:ph idx="1" type="body"/>
          </p:nvPr>
        </p:nvSpPr>
        <p:spPr>
          <a:xfrm>
            <a:off x="889200" y="1357200"/>
            <a:ext cx="10320000" cy="3942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各国語対応：マテリアルの翻訳や、共通したサーベイの実施</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セキュリティアシュアランスへの展開 (2022年9月22日 1.0 リリース)</a:t>
            </a:r>
            <a:endParaRPr/>
          </a:p>
        </p:txBody>
      </p:sp>
      <p:sp>
        <p:nvSpPr>
          <p:cNvPr id="346" name="Google Shape;346;g373d37e5442_0_254"/>
          <p:cNvSpPr txBox="1"/>
          <p:nvPr/>
        </p:nvSpPr>
        <p:spPr>
          <a:xfrm>
            <a:off x="8331201" y="6104422"/>
            <a:ext cx="3777600" cy="394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8108"/>
              <a:buFont typeface="Quattrocento Sans"/>
              <a:buNone/>
            </a:pPr>
            <a:r>
              <a:rPr b="0" i="0" lang="en-US" sz="16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https://www.openchainproject.org/news</a:t>
            </a:r>
            <a:endParaRPr b="0" i="0" sz="3600" u="none" cap="none" strike="noStrike">
              <a:solidFill>
                <a:schemeClr val="dk1"/>
              </a:solidFill>
              <a:latin typeface="Quattrocento Sans"/>
              <a:ea typeface="Quattrocento Sans"/>
              <a:cs typeface="Quattrocento Sans"/>
              <a:sym typeface="Quattrocento Sans"/>
            </a:endParaRPr>
          </a:p>
        </p:txBody>
      </p:sp>
      <p:pic>
        <p:nvPicPr>
          <p:cNvPr id="347" name="Google Shape;347;g373d37e5442_0_254"/>
          <p:cNvPicPr preferRelativeResize="0"/>
          <p:nvPr/>
        </p:nvPicPr>
        <p:blipFill rotWithShape="1">
          <a:blip r:embed="rId4">
            <a:alphaModFix/>
          </a:blip>
          <a:srcRect b="0" l="0" r="0" t="0"/>
          <a:stretch/>
        </p:blipFill>
        <p:spPr>
          <a:xfrm>
            <a:off x="1095950" y="4887181"/>
            <a:ext cx="3535680" cy="1257300"/>
          </a:xfrm>
          <a:prstGeom prst="rect">
            <a:avLst/>
          </a:prstGeom>
          <a:noFill/>
          <a:ln>
            <a:noFill/>
          </a:ln>
        </p:spPr>
      </p:pic>
      <p:pic>
        <p:nvPicPr>
          <p:cNvPr id="348" name="Google Shape;348;g373d37e5442_0_254"/>
          <p:cNvPicPr preferRelativeResize="0"/>
          <p:nvPr/>
        </p:nvPicPr>
        <p:blipFill rotWithShape="1">
          <a:blip r:embed="rId5">
            <a:alphaModFix/>
          </a:blip>
          <a:srcRect b="0" l="0" r="0" t="0"/>
          <a:stretch/>
        </p:blipFill>
        <p:spPr>
          <a:xfrm>
            <a:off x="5588376" y="4736612"/>
            <a:ext cx="3581400" cy="1409700"/>
          </a:xfrm>
          <a:prstGeom prst="rect">
            <a:avLst/>
          </a:prstGeom>
          <a:noFill/>
          <a:ln>
            <a:noFill/>
          </a:ln>
        </p:spPr>
      </p:pic>
      <p:pic>
        <p:nvPicPr>
          <p:cNvPr id="349" name="Google Shape;349;g373d37e5442_0_254"/>
          <p:cNvPicPr preferRelativeResize="0"/>
          <p:nvPr/>
        </p:nvPicPr>
        <p:blipFill rotWithShape="1">
          <a:blip r:embed="rId6">
            <a:alphaModFix/>
          </a:blip>
          <a:srcRect b="0" l="0" r="0" t="0"/>
          <a:stretch/>
        </p:blipFill>
        <p:spPr>
          <a:xfrm>
            <a:off x="1095950" y="2390566"/>
            <a:ext cx="3455670" cy="2038350"/>
          </a:xfrm>
          <a:prstGeom prst="rect">
            <a:avLst/>
          </a:prstGeom>
          <a:noFill/>
          <a:ln>
            <a:noFill/>
          </a:ln>
        </p:spPr>
      </p:pic>
      <p:pic>
        <p:nvPicPr>
          <p:cNvPr id="350" name="Google Shape;350;g373d37e5442_0_254"/>
          <p:cNvPicPr preferRelativeResize="0"/>
          <p:nvPr/>
        </p:nvPicPr>
        <p:blipFill rotWithShape="1">
          <a:blip r:embed="rId7">
            <a:alphaModFix/>
          </a:blip>
          <a:srcRect b="0" l="0" r="0" t="0"/>
          <a:stretch/>
        </p:blipFill>
        <p:spPr>
          <a:xfrm>
            <a:off x="5524876" y="2369765"/>
            <a:ext cx="3714750" cy="2106930"/>
          </a:xfrm>
          <a:prstGeom prst="rect">
            <a:avLst/>
          </a:prstGeom>
          <a:noFill/>
          <a:ln>
            <a:noFill/>
          </a:ln>
        </p:spPr>
      </p:pic>
      <p:sp>
        <p:nvSpPr>
          <p:cNvPr id="351" name="Google Shape;351;g373d37e5442_0_254"/>
          <p:cNvSpPr/>
          <p:nvPr/>
        </p:nvSpPr>
        <p:spPr>
          <a:xfrm>
            <a:off x="5401371" y="2306265"/>
            <a:ext cx="3949200" cy="21912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2" name="Google Shape;352;g373d37e5442_0_254"/>
          <p:cNvSpPr/>
          <p:nvPr/>
        </p:nvSpPr>
        <p:spPr>
          <a:xfrm>
            <a:off x="889200" y="2306265"/>
            <a:ext cx="3949200" cy="21912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3" name="Google Shape;353;g373d37e5442_0_254"/>
          <p:cNvSpPr/>
          <p:nvPr/>
        </p:nvSpPr>
        <p:spPr>
          <a:xfrm>
            <a:off x="889200" y="4639124"/>
            <a:ext cx="3949200" cy="15435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354" name="Google Shape;354;g373d37e5442_0_254"/>
          <p:cNvSpPr txBox="1"/>
          <p:nvPr/>
        </p:nvSpPr>
        <p:spPr>
          <a:xfrm>
            <a:off x="9799242" y="5466004"/>
            <a:ext cx="2146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※太枠はJapan-WG も</a:t>
            </a:r>
            <a:br>
              <a:rPr b="0" i="0" lang="en-US" sz="1400" u="none" cap="none" strike="noStrike">
                <a:solidFill>
                  <a:schemeClr val="dk1"/>
                </a:solidFill>
                <a:latin typeface="Quattrocento Sans"/>
                <a:ea typeface="Quattrocento Sans"/>
                <a:cs typeface="Quattrocento Sans"/>
                <a:sym typeface="Quattrocento Sans"/>
              </a:rPr>
            </a:br>
            <a:r>
              <a:rPr b="0" i="0" lang="en-US" sz="1400" u="none" cap="none" strike="noStrike">
                <a:solidFill>
                  <a:schemeClr val="dk1"/>
                </a:solidFill>
                <a:latin typeface="Quattrocento Sans"/>
                <a:ea typeface="Quattrocento Sans"/>
                <a:cs typeface="Quattrocento Sans"/>
                <a:sym typeface="Quattrocento Sans"/>
              </a:rPr>
              <a:t>コントリビューション</a:t>
            </a:r>
            <a:endParaRPr b="0" i="0" sz="1400" u="none" cap="none" strike="noStrike">
              <a:solidFill>
                <a:schemeClr val="dk1"/>
              </a:solidFill>
              <a:latin typeface="Quattrocento Sans"/>
              <a:ea typeface="Quattrocento Sans"/>
              <a:cs typeface="Quattrocento Sans"/>
              <a:sym typeface="Quattrocento Sans"/>
            </a:endParaRPr>
          </a:p>
        </p:txBody>
      </p:sp>
      <p:sp>
        <p:nvSpPr>
          <p:cNvPr id="355" name="Google Shape;355;g373d37e5442_0_254"/>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56" name="Google Shape;356;g373d37e5442_0_254"/>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73d37e5442_0_272"/>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t/>
            </a:r>
            <a:endParaRPr b="1">
              <a:latin typeface="Quattrocento Sans"/>
              <a:ea typeface="Quattrocento Sans"/>
              <a:cs typeface="Quattrocento Sans"/>
              <a:sym typeface="Quattrocento Sans"/>
            </a:endParaRPr>
          </a:p>
        </p:txBody>
      </p:sp>
      <p:sp>
        <p:nvSpPr>
          <p:cNvPr id="362" name="Google Shape;362;g373d37e5442_0_272"/>
          <p:cNvSpPr txBox="1"/>
          <p:nvPr>
            <p:ph idx="1" type="body"/>
          </p:nvPr>
        </p:nvSpPr>
        <p:spPr>
          <a:xfrm>
            <a:off x="890271" y="1951719"/>
            <a:ext cx="10320000" cy="3068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000"/>
              <a:buNone/>
            </a:pPr>
            <a:r>
              <a:rPr b="1" lang="en-US" sz="4000">
                <a:solidFill>
                  <a:srgbClr val="00849D"/>
                </a:solidFill>
                <a:latin typeface="Quattrocento Sans"/>
                <a:ea typeface="Quattrocento Sans"/>
                <a:cs typeface="Quattrocento Sans"/>
                <a:sym typeface="Quattrocento Sans"/>
              </a:rPr>
              <a:t>OpenChain Japan WGの紹介</a:t>
            </a:r>
            <a:endParaRPr/>
          </a:p>
          <a:p>
            <a:pPr indent="0" lvl="0" marL="0" rtl="0" algn="l">
              <a:lnSpc>
                <a:spcPct val="100000"/>
              </a:lnSpc>
              <a:spcBef>
                <a:spcPts val="1200"/>
              </a:spcBef>
              <a:spcAft>
                <a:spcPts val="0"/>
              </a:spcAft>
              <a:buSzPts val="4000"/>
              <a:buNone/>
            </a:pPr>
            <a:r>
              <a:t/>
            </a:r>
            <a:endParaRPr b="1" sz="4000">
              <a:solidFill>
                <a:srgbClr val="00849D"/>
              </a:solidFill>
              <a:latin typeface="Arial"/>
              <a:ea typeface="Arial"/>
              <a:cs typeface="Arial"/>
              <a:sym typeface="Arial"/>
            </a:endParaRPr>
          </a:p>
        </p:txBody>
      </p:sp>
      <p:sp>
        <p:nvSpPr>
          <p:cNvPr id="363" name="Google Shape;363;g373d37e5442_0_272"/>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64" name="Google Shape;364;g373d37e5442_0_272"/>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73d37e5442_0_279"/>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Japan Work Group 設立前夜</a:t>
            </a:r>
            <a:endParaRPr/>
          </a:p>
        </p:txBody>
      </p:sp>
      <p:sp>
        <p:nvSpPr>
          <p:cNvPr id="371" name="Google Shape;371;g373d37e5442_0_279"/>
          <p:cNvSpPr txBox="1"/>
          <p:nvPr>
            <p:ph idx="1" type="body"/>
          </p:nvPr>
        </p:nvSpPr>
        <p:spPr>
          <a:xfrm>
            <a:off x="889200" y="1357200"/>
            <a:ext cx="10320000" cy="3942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2017年8月以降、トヨタ、日立、ソニーの日本企業がOpenChainに加盟</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OpenChainの枠組みを使って面白いことしたいよね</a:t>
            </a:r>
            <a:endParaRPr/>
          </a:p>
          <a:p>
            <a:pPr indent="-476237" lvl="1" marL="833945"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日本でコンプライアンスの意識を高めよう！</a:t>
            </a:r>
            <a:endParaRPr/>
          </a:p>
          <a:p>
            <a:pPr indent="-476237" lvl="1" marL="833945"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日本からアジアに向かってコンプライアンスの意識を高めよう！</a:t>
            </a:r>
            <a:endParaRPr/>
          </a:p>
          <a:p>
            <a:pPr indent="-476237" lvl="1" marL="833945"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コンプライアンスに対する課題に関して情報交換しよう！</a:t>
            </a:r>
            <a:endParaRPr/>
          </a:p>
          <a:p>
            <a:pPr indent="-476237" lvl="1" marL="833945"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日本語で議論が出来る場を設けよう！</a:t>
            </a:r>
            <a:endParaRPr/>
          </a:p>
          <a:p>
            <a:pPr indent="-478355" lvl="0" marL="478355" rtl="0" algn="l">
              <a:lnSpc>
                <a:spcPct val="100000"/>
              </a:lnSpc>
              <a:spcBef>
                <a:spcPts val="693"/>
              </a:spcBef>
              <a:spcAft>
                <a:spcPts val="0"/>
              </a:spcAft>
              <a:buClr>
                <a:srgbClr val="7F7F7F"/>
              </a:buClr>
              <a:buSzPts val="2400"/>
              <a:buChar char="■"/>
            </a:pPr>
            <a:r>
              <a:rPr b="1" lang="en-US" sz="2400">
                <a:latin typeface="Quattrocento Sans"/>
                <a:ea typeface="Quattrocento Sans"/>
                <a:cs typeface="Quattrocento Sans"/>
                <a:sym typeface="Quattrocento Sans"/>
              </a:rPr>
              <a:t>仲間作りが必要だよね！？コミュニティを作ろう！</a:t>
            </a:r>
            <a:endParaRPr/>
          </a:p>
        </p:txBody>
      </p:sp>
      <p:sp>
        <p:nvSpPr>
          <p:cNvPr id="372" name="Google Shape;372;g373d37e5442_0_279"/>
          <p:cNvSpPr/>
          <p:nvPr/>
        </p:nvSpPr>
        <p:spPr>
          <a:xfrm>
            <a:off x="1147610" y="5019675"/>
            <a:ext cx="9803100" cy="515100"/>
          </a:xfrm>
          <a:prstGeom prst="rect">
            <a:avLst/>
          </a:prstGeom>
          <a:noFill/>
          <a:ln cap="flat" cmpd="sng" w="44450">
            <a:solidFill>
              <a:srgbClr val="006B8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383733"/>
                </a:solidFill>
                <a:latin typeface="Arial"/>
                <a:ea typeface="Arial"/>
                <a:cs typeface="Arial"/>
                <a:sym typeface="Arial"/>
              </a:rPr>
              <a:t>Japan WGは、日本企業同士の、日本語によるコミュニティ</a:t>
            </a:r>
            <a:endParaRPr b="1" i="0" sz="2800" u="none" cap="none" strike="noStrike">
              <a:solidFill>
                <a:srgbClr val="383733"/>
              </a:solidFill>
              <a:latin typeface="Arial"/>
              <a:ea typeface="Arial"/>
              <a:cs typeface="Arial"/>
              <a:sym typeface="Arial"/>
            </a:endParaRPr>
          </a:p>
        </p:txBody>
      </p:sp>
      <p:sp>
        <p:nvSpPr>
          <p:cNvPr id="373" name="Google Shape;373;g373d37e5442_0_279"/>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74" name="Google Shape;374;g373d37e5442_0_279"/>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73d37e5442_0_288"/>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 Japan Work Group 設立</a:t>
            </a:r>
            <a:endParaRPr/>
          </a:p>
        </p:txBody>
      </p:sp>
      <p:sp>
        <p:nvSpPr>
          <p:cNvPr id="381" name="Google Shape;381;g373d37e5442_0_288"/>
          <p:cNvSpPr txBox="1"/>
          <p:nvPr>
            <p:ph idx="1" type="body"/>
          </p:nvPr>
        </p:nvSpPr>
        <p:spPr>
          <a:xfrm>
            <a:off x="889200" y="1357200"/>
            <a:ext cx="10849500" cy="22446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ベストプラクティスの共有や、共通課題の解決を目的として、</a:t>
            </a:r>
            <a:br>
              <a:rPr b="1" lang="en-US" sz="2400">
                <a:latin typeface="Quattrocento Sans"/>
                <a:ea typeface="Quattrocento Sans"/>
                <a:cs typeface="Quattrocento Sans"/>
                <a:sym typeface="Quattrocento Sans"/>
              </a:rPr>
            </a:br>
            <a:r>
              <a:rPr b="1" lang="en-US" sz="2400">
                <a:latin typeface="Quattrocento Sans"/>
                <a:ea typeface="Quattrocento Sans"/>
                <a:cs typeface="Quattrocento Sans"/>
                <a:sym typeface="Quattrocento Sans"/>
              </a:rPr>
              <a:t>2017年12月にソニー/日立/トヨタの3社が設立</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国内80社/200名以上が参加し、国別WGのモデルケースに</a:t>
            </a:r>
            <a:endParaRPr b="1" sz="2400">
              <a:latin typeface="Quattrocento Sans"/>
              <a:ea typeface="Quattrocento Sans"/>
              <a:cs typeface="Quattrocento Sans"/>
              <a:sym typeface="Quattrocento Sans"/>
            </a:endParaRPr>
          </a:p>
          <a:p>
            <a:pPr indent="-476237" lvl="1" marL="833945"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現在コミュニケーションは主にSlackで行っており、参加人数は270名以上。</a:t>
            </a:r>
            <a:endParaRPr b="1" sz="2134">
              <a:latin typeface="Quattrocento Sans"/>
              <a:ea typeface="Quattrocento Sans"/>
              <a:cs typeface="Quattrocento Sans"/>
              <a:sym typeface="Quattrocento Sans"/>
            </a:endParaRPr>
          </a:p>
          <a:p>
            <a:pPr indent="-478355" lvl="0" marL="478355" rtl="0" algn="l">
              <a:lnSpc>
                <a:spcPct val="100000"/>
              </a:lnSpc>
              <a:spcBef>
                <a:spcPts val="693"/>
              </a:spcBef>
              <a:spcAft>
                <a:spcPts val="0"/>
              </a:spcAft>
              <a:buClr>
                <a:srgbClr val="7F7F7F"/>
              </a:buClr>
              <a:buSzPts val="2400"/>
              <a:buChar char="■"/>
            </a:pPr>
            <a:r>
              <a:rPr b="1" lang="en-US" sz="2400">
                <a:latin typeface="Quattrocento Sans"/>
                <a:ea typeface="Quattrocento Sans"/>
                <a:cs typeface="Quattrocento Sans"/>
                <a:sym typeface="Quattrocento Sans"/>
              </a:rPr>
              <a:t>「日本語で議論し、日本語／英語でアウトプット」</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8つのSubgroupが活動中</a:t>
            </a:r>
            <a:endParaRPr b="1" sz="2400">
              <a:latin typeface="Quattrocento Sans"/>
              <a:ea typeface="Quattrocento Sans"/>
              <a:cs typeface="Quattrocento Sans"/>
              <a:sym typeface="Quattrocento Sans"/>
            </a:endParaRPr>
          </a:p>
        </p:txBody>
      </p:sp>
      <p:sp>
        <p:nvSpPr>
          <p:cNvPr id="382" name="Google Shape;382;g373d37e5442_0_288"/>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83" name="Google Shape;383;g373d37e5442_0_288"/>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84" name="Google Shape;384;g373d37e5442_0_288"/>
          <p:cNvPicPr preferRelativeResize="0"/>
          <p:nvPr/>
        </p:nvPicPr>
        <p:blipFill>
          <a:blip r:embed="rId3">
            <a:alphaModFix/>
          </a:blip>
          <a:stretch>
            <a:fillRect/>
          </a:stretch>
        </p:blipFill>
        <p:spPr>
          <a:xfrm>
            <a:off x="6203775" y="3477125"/>
            <a:ext cx="5835726" cy="319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g373d37e5442_0_297"/>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【参考】各国でのコミュニティ活動</a:t>
            </a:r>
            <a:endParaRPr/>
          </a:p>
        </p:txBody>
      </p:sp>
      <p:sp>
        <p:nvSpPr>
          <p:cNvPr id="391" name="Google Shape;391;g373d37e5442_0_297"/>
          <p:cNvSpPr txBox="1"/>
          <p:nvPr>
            <p:ph idx="1" type="body"/>
          </p:nvPr>
        </p:nvSpPr>
        <p:spPr>
          <a:xfrm>
            <a:off x="889200" y="1357200"/>
            <a:ext cx="10320000" cy="3942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2019年以降、日本以外でも Regional Work Group が発足</a:t>
            </a:r>
            <a:endParaRPr b="1" sz="2400">
              <a:latin typeface="Quattrocento Sans"/>
              <a:ea typeface="Quattrocento Sans"/>
              <a:cs typeface="Quattrocento Sans"/>
              <a:sym typeface="Quattrocento Sans"/>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相互交流でグローバルに仲間づくりを展開</a:t>
            </a:r>
            <a:endParaRPr b="1" sz="2400">
              <a:latin typeface="Quattrocento Sans"/>
              <a:ea typeface="Quattrocento Sans"/>
              <a:cs typeface="Quattrocento Sans"/>
              <a:sym typeface="Quattrocento Sans"/>
            </a:endParaRPr>
          </a:p>
        </p:txBody>
      </p:sp>
      <p:sp>
        <p:nvSpPr>
          <p:cNvPr id="392" name="Google Shape;392;g373d37e5442_0_297"/>
          <p:cNvSpPr/>
          <p:nvPr/>
        </p:nvSpPr>
        <p:spPr>
          <a:xfrm>
            <a:off x="1651000" y="2601260"/>
            <a:ext cx="6096000" cy="26778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Taiwan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UK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Germany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Korea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Japan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China WG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Quattrocento Sans"/>
                <a:ea typeface="Quattrocento Sans"/>
                <a:cs typeface="Quattrocento Sans"/>
                <a:sym typeface="Quattrocento Sans"/>
              </a:rPr>
              <a:t>India WG</a:t>
            </a:r>
            <a:endParaRPr b="0" i="0" sz="1400" u="none" cap="none" strike="noStrike">
              <a:solidFill>
                <a:srgbClr val="000000"/>
              </a:solidFill>
              <a:latin typeface="Arial"/>
              <a:ea typeface="Arial"/>
              <a:cs typeface="Arial"/>
              <a:sym typeface="Arial"/>
            </a:endParaRPr>
          </a:p>
        </p:txBody>
      </p:sp>
      <p:sp>
        <p:nvSpPr>
          <p:cNvPr id="393" name="Google Shape;393;g373d37e5442_0_297"/>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394" name="Google Shape;394;g373d37e5442_0_297"/>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73d37e5442_0_306"/>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サブグループ(SG)</a:t>
            </a:r>
            <a:endParaRPr b="1">
              <a:latin typeface="Quattrocento Sans"/>
              <a:ea typeface="Quattrocento Sans"/>
              <a:cs typeface="Quattrocento Sans"/>
              <a:sym typeface="Quattrocento Sans"/>
            </a:endParaRPr>
          </a:p>
        </p:txBody>
      </p:sp>
      <p:sp>
        <p:nvSpPr>
          <p:cNvPr id="401" name="Google Shape;401;g373d37e5442_0_306"/>
          <p:cNvSpPr txBox="1"/>
          <p:nvPr>
            <p:ph idx="1" type="body"/>
          </p:nvPr>
        </p:nvSpPr>
        <p:spPr>
          <a:xfrm>
            <a:off x="889200" y="1187860"/>
            <a:ext cx="10849500" cy="51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オープンに課題を共有し、解決を図る</a:t>
            </a:r>
            <a:endParaRPr b="1" sz="2400">
              <a:latin typeface="Quattrocento Sans"/>
              <a:ea typeface="Quattrocento Sans"/>
              <a:cs typeface="Quattrocento Sans"/>
              <a:sym typeface="Quattrocento Sans"/>
            </a:endParaRPr>
          </a:p>
        </p:txBody>
      </p:sp>
      <p:graphicFrame>
        <p:nvGraphicFramePr>
          <p:cNvPr id="402" name="Google Shape;402;g373d37e5442_0_306"/>
          <p:cNvGraphicFramePr/>
          <p:nvPr/>
        </p:nvGraphicFramePr>
        <p:xfrm>
          <a:off x="889200" y="1627317"/>
          <a:ext cx="3000000" cy="3000000"/>
        </p:xfrm>
        <a:graphic>
          <a:graphicData uri="http://schemas.openxmlformats.org/drawingml/2006/table">
            <a:tbl>
              <a:tblPr bandRow="1" firstRow="1">
                <a:noFill/>
                <a:tableStyleId>{0E0972B6-4425-44EB-977B-22189A0A6720}</a:tableStyleId>
              </a:tblPr>
              <a:tblGrid>
                <a:gridCol w="2298125"/>
                <a:gridCol w="5538650"/>
              </a:tblGrid>
              <a:tr h="3712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サブグループ</a:t>
                      </a:r>
                      <a:endParaRPr sz="1400" u="none" cap="none" strike="noStrike"/>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rPr>
                        <a:t>主な取り組み</a:t>
                      </a:r>
                      <a:endParaRPr sz="1400" u="none" cap="none" strike="noStrike"/>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r>
              <a:tr h="385250">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Planning</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Japan WG全体の活動プランの議論と、全体会合の準備を検討</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385250">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FAQ</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著作権やOSSライセンスについて主に初心者向けに、OSSライセンスに関するFAQを作成し公開</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サプライチェーンリーフレット</a:t>
                      </a:r>
                      <a:endParaRPr b="1" sz="1050" u="none" cap="none" strike="noStrike"/>
                    </a:p>
                    <a:p>
                      <a:pPr indent="0" lvl="0" marL="0" marR="0" rtl="0" algn="l">
                        <a:lnSpc>
                          <a:spcPct val="100000"/>
                        </a:lnSpc>
                        <a:spcBef>
                          <a:spcPts val="0"/>
                        </a:spcBef>
                        <a:spcAft>
                          <a:spcPts val="0"/>
                        </a:spcAft>
                        <a:buClr>
                          <a:srgbClr val="000000"/>
                        </a:buClr>
                        <a:buSzPts val="1050"/>
                        <a:buFont typeface="Arial"/>
                        <a:buNone/>
                      </a:pPr>
                      <a:r>
                        <a:rPr b="1" lang="en-US" sz="1050" u="none" cap="none" strike="noStrike"/>
                        <a:t> (Leaflet)</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「オープンソースソフトウェアライセンス遵守に関する一般公衆ガイド」を作成、公開した</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教育資料 </a:t>
                      </a:r>
                      <a:endParaRPr b="1" sz="1050" u="none" cap="none" strike="noStrike"/>
                    </a:p>
                    <a:p>
                      <a:pPr indent="0" lvl="0" marL="0" marR="0" rtl="0" algn="l">
                        <a:lnSpc>
                          <a:spcPct val="100000"/>
                        </a:lnSpc>
                        <a:spcBef>
                          <a:spcPts val="0"/>
                        </a:spcBef>
                        <a:spcAft>
                          <a:spcPts val="0"/>
                        </a:spcAft>
                        <a:buClr>
                          <a:srgbClr val="000000"/>
                        </a:buClr>
                        <a:buSzPts val="1050"/>
                        <a:buFont typeface="Arial"/>
                        <a:buNone/>
                      </a:pPr>
                      <a:r>
                        <a:rPr b="1" lang="en-US" sz="1050" u="none" cap="none" strike="noStrike"/>
                        <a:t>(Education)</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ソフトウェア開発者向け教育資料(コンプライアンスプログラム・バージョン)を作成した。</a:t>
                      </a:r>
                      <a:endParaRPr b="0" sz="1000" u="none" cap="none" strike="noStrike"/>
                    </a:p>
                    <a:p>
                      <a:pPr indent="0" lvl="0" marL="0" marR="0" rtl="0" algn="l">
                        <a:lnSpc>
                          <a:spcPct val="100000"/>
                        </a:lnSpc>
                        <a:spcBef>
                          <a:spcPts val="0"/>
                        </a:spcBef>
                        <a:spcAft>
                          <a:spcPts val="0"/>
                        </a:spcAft>
                        <a:buClr>
                          <a:srgbClr val="000000"/>
                        </a:buClr>
                        <a:buSzPts val="1000"/>
                        <a:buFont typeface="Arial"/>
                        <a:buNone/>
                      </a:pPr>
                      <a:r>
                        <a:rPr b="0" lang="en-US" sz="1000" u="none" cap="none" strike="noStrike"/>
                        <a:t>今後、ソフトウェア開発ベンダー(ODM:Original Design Manufacturing)向けの教育資料を作成予定</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599725">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SBOM</a:t>
                      </a:r>
                      <a:endParaRPr sz="1400" u="none" cap="none" strike="noStrike"/>
                    </a:p>
                    <a:p>
                      <a:pPr indent="0" lvl="0" marL="0" marR="0" rtl="0" algn="l">
                        <a:lnSpc>
                          <a:spcPct val="100000"/>
                        </a:lnSpc>
                        <a:spcBef>
                          <a:spcPts val="0"/>
                        </a:spcBef>
                        <a:spcAft>
                          <a:spcPts val="0"/>
                        </a:spcAft>
                        <a:buClr>
                          <a:srgbClr val="000000"/>
                        </a:buClr>
                        <a:buSzPts val="1050"/>
                        <a:buFont typeface="Arial"/>
                        <a:buNone/>
                      </a:pPr>
                      <a:r>
                        <a:rPr b="1" lang="en-US" sz="1050" u="none" cap="none" strike="noStrike"/>
                        <a:t>(ライセンス情報sg から名称変更)</a:t>
                      </a:r>
                      <a:endParaRPr sz="1400" u="none" cap="none" strike="noStrike"/>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組織間のライセンス情報授受に関してのガイドラインやSPDX Lite 仕様の策定に貢献。現在は、SBOMなど、組織間のライセンス情報・ソフトウェアパッケージ情報の授受に関するガイドラインやSPDXへの仕様提案などを、動向を調査とあわせて実施</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5500">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プロモーション </a:t>
                      </a:r>
                      <a:endParaRPr b="1" sz="1050" u="none" cap="none" strike="noStrike"/>
                    </a:p>
                    <a:p>
                      <a:pPr indent="0" lvl="0" marL="0" marR="0" rtl="0" algn="l">
                        <a:lnSpc>
                          <a:spcPct val="100000"/>
                        </a:lnSpc>
                        <a:spcBef>
                          <a:spcPts val="0"/>
                        </a:spcBef>
                        <a:spcAft>
                          <a:spcPts val="0"/>
                        </a:spcAft>
                        <a:buClr>
                          <a:srgbClr val="000000"/>
                        </a:buClr>
                        <a:buSzPts val="1050"/>
                        <a:buFont typeface="Arial"/>
                        <a:buNone/>
                      </a:pPr>
                      <a:r>
                        <a:rPr b="1" lang="en-US" sz="1050" u="none" cap="none" strike="noStrike"/>
                        <a:t>(Promotion)</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OSSコンプライアンスやOSSそのものの重要性の認知を拡大するための資料の作成やメディア・政府・産業界・学術界などと連携した啓発活動など</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799675">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t>Automation</a:t>
                      </a:r>
                      <a:endParaRPr sz="1400" u="none" cap="none" strike="noStrike"/>
                    </a:p>
                    <a:p>
                      <a:pPr indent="0" lvl="0" marL="0" marR="0" rtl="0" algn="l">
                        <a:lnSpc>
                          <a:spcPct val="100000"/>
                        </a:lnSpc>
                        <a:spcBef>
                          <a:spcPts val="0"/>
                        </a:spcBef>
                        <a:spcAft>
                          <a:spcPts val="0"/>
                        </a:spcAft>
                        <a:buClr>
                          <a:srgbClr val="000000"/>
                        </a:buClr>
                        <a:buSzPts val="1050"/>
                        <a:buFont typeface="Arial"/>
                        <a:buNone/>
                      </a:pPr>
                      <a:r>
                        <a:rPr b="1" lang="en-US" sz="1050" u="none" cap="none" strike="noStrike"/>
                        <a:t>(Tooling sg から名称変更)</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lang="en-US" sz="1000" u="none" cap="none" strike="noStrike"/>
                        <a:t>管理運用のためのOSSを利用して、 Open Source Compliance において以下の項目の実現を目指す</a:t>
                      </a:r>
                      <a:endParaRPr b="0" sz="1000" u="none" cap="none" strike="noStrike"/>
                    </a:p>
                    <a:p>
                      <a:pPr indent="-171450" lvl="0" marL="171450" marR="0" rtl="0" algn="l">
                        <a:lnSpc>
                          <a:spcPct val="100000"/>
                        </a:lnSpc>
                        <a:spcBef>
                          <a:spcPts val="0"/>
                        </a:spcBef>
                        <a:spcAft>
                          <a:spcPts val="0"/>
                        </a:spcAft>
                        <a:buClr>
                          <a:schemeClr val="dk1"/>
                        </a:buClr>
                        <a:buSzPts val="1000"/>
                        <a:buFont typeface="Arial"/>
                        <a:buChar char="•"/>
                      </a:pPr>
                      <a:r>
                        <a:rPr b="0" lang="en-US" sz="1000" u="none" cap="none" strike="noStrike"/>
                        <a:t>組織に応じたワークフローの構築</a:t>
                      </a:r>
                      <a:endParaRPr b="0" sz="1000" u="none" cap="none" strike="noStrike"/>
                    </a:p>
                    <a:p>
                      <a:pPr indent="-171450" lvl="0" marL="171450" marR="0" rtl="0" algn="l">
                        <a:lnSpc>
                          <a:spcPct val="100000"/>
                        </a:lnSpc>
                        <a:spcBef>
                          <a:spcPts val="0"/>
                        </a:spcBef>
                        <a:spcAft>
                          <a:spcPts val="0"/>
                        </a:spcAft>
                        <a:buClr>
                          <a:schemeClr val="dk1"/>
                        </a:buClr>
                        <a:buSzPts val="1000"/>
                        <a:buFont typeface="Arial"/>
                        <a:buChar char="•"/>
                      </a:pPr>
                      <a:r>
                        <a:rPr b="0" lang="en-US" sz="1000" u="none" cap="none" strike="noStrike"/>
                        <a:t>省力化 (オートメーション)</a:t>
                      </a:r>
                      <a:endParaRPr sz="1400" u="none" cap="none" strike="noStrike"/>
                    </a:p>
                    <a:p>
                      <a:pPr indent="-171450" lvl="0" marL="171450" marR="0" rtl="0" algn="l">
                        <a:lnSpc>
                          <a:spcPct val="100000"/>
                        </a:lnSpc>
                        <a:spcBef>
                          <a:spcPts val="0"/>
                        </a:spcBef>
                        <a:spcAft>
                          <a:spcPts val="0"/>
                        </a:spcAft>
                        <a:buClr>
                          <a:schemeClr val="dk1"/>
                        </a:buClr>
                        <a:buSzPts val="1000"/>
                        <a:buFont typeface="Arial"/>
                        <a:buChar char="•"/>
                      </a:pPr>
                      <a:r>
                        <a:rPr b="0" lang="en-US" sz="1000" u="none" cap="none" strike="noStrike"/>
                        <a:t>質の向上</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42375">
                <a:tc>
                  <a:txBody>
                    <a:bodyPr/>
                    <a:lstStyle/>
                    <a:p>
                      <a:pPr indent="0" lvl="0" marL="0" marR="0" rtl="0" algn="l">
                        <a:lnSpc>
                          <a:spcPct val="100000"/>
                        </a:lnSpc>
                        <a:spcBef>
                          <a:spcPts val="0"/>
                        </a:spcBef>
                        <a:spcAft>
                          <a:spcPts val="0"/>
                        </a:spcAft>
                        <a:buClr>
                          <a:srgbClr val="000000"/>
                        </a:buClr>
                        <a:buSzPts val="1050"/>
                        <a:buFont typeface="Arial"/>
                        <a:buNone/>
                      </a:pPr>
                      <a:r>
                        <a:rPr b="1" lang="en-US" sz="1050" u="none" cap="none" strike="noStrike">
                          <a:latin typeface="Quattrocento Sans"/>
                          <a:ea typeface="Quattrocento Sans"/>
                          <a:cs typeface="Quattrocento Sans"/>
                          <a:sym typeface="Quattrocento Sans"/>
                        </a:rPr>
                        <a:t>OSPO</a:t>
                      </a:r>
                      <a:endParaRPr b="1" sz="105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000"/>
                        <a:buFont typeface="Arial"/>
                        <a:buNone/>
                      </a:pPr>
                      <a:r>
                        <a:rPr b="0" lang="en-US" sz="1000" u="none" cap="none" strike="noStrike">
                          <a:latin typeface="Quattrocento Sans"/>
                          <a:ea typeface="Quattrocento Sans"/>
                          <a:cs typeface="Quattrocento Sans"/>
                          <a:sym typeface="Quattrocento Sans"/>
                        </a:rPr>
                        <a:t>OSS推進に必要となる役割の明確化と実践方法の提案を検討/TODO GroupとJapan OSPO Local Meetupとして共催</a:t>
                      </a:r>
                      <a:endParaRPr sz="1400" u="none" cap="none" strike="noStrike"/>
                    </a:p>
                    <a:p>
                      <a:pPr indent="-171450" lvl="0" marL="171450" marR="0" rtl="0" algn="l">
                        <a:lnSpc>
                          <a:spcPct val="100000"/>
                        </a:lnSpc>
                        <a:spcBef>
                          <a:spcPts val="0"/>
                        </a:spcBef>
                        <a:spcAft>
                          <a:spcPts val="0"/>
                        </a:spcAft>
                        <a:buClr>
                          <a:schemeClr val="dk1"/>
                        </a:buClr>
                        <a:buSzPts val="800"/>
                        <a:buFont typeface="Arial"/>
                        <a:buChar char="•"/>
                      </a:pPr>
                      <a:r>
                        <a:rPr lang="en-US" sz="800" u="none" cap="none" strike="noStrike">
                          <a:solidFill>
                            <a:schemeClr val="dk1"/>
                          </a:solidFill>
                          <a:latin typeface="Quattrocento Sans"/>
                          <a:ea typeface="Quattrocento Sans"/>
                          <a:cs typeface="Quattrocento Sans"/>
                          <a:sym typeface="Quattrocento Sans"/>
                        </a:rPr>
                        <a:t>OSS Strategy &amp; Hosting議論</a:t>
                      </a:r>
                      <a:endParaRPr sz="800" u="none" cap="none" strike="noStrike">
                        <a:solidFill>
                          <a:schemeClr val="dk1"/>
                        </a:solidFill>
                        <a:latin typeface="Quattrocento Sans"/>
                        <a:ea typeface="Quattrocento Sans"/>
                        <a:cs typeface="Quattrocento Sans"/>
                        <a:sym typeface="Quattrocento Sans"/>
                      </a:endParaRPr>
                    </a:p>
                    <a:p>
                      <a:pPr indent="-171450" lvl="0" marL="171450" marR="0" rtl="0" algn="l">
                        <a:lnSpc>
                          <a:spcPct val="100000"/>
                        </a:lnSpc>
                        <a:spcBef>
                          <a:spcPts val="0"/>
                        </a:spcBef>
                        <a:spcAft>
                          <a:spcPts val="0"/>
                        </a:spcAft>
                        <a:buClr>
                          <a:schemeClr val="dk1"/>
                        </a:buClr>
                        <a:buSzPts val="800"/>
                        <a:buFont typeface="Arial"/>
                        <a:buChar char="•"/>
                      </a:pPr>
                      <a:r>
                        <a:rPr b="0" lang="en-US" sz="800" u="none" cap="none" strike="noStrike">
                          <a:solidFill>
                            <a:schemeClr val="dk1"/>
                          </a:solidFill>
                          <a:latin typeface="Quattrocento Sans"/>
                          <a:ea typeface="Quattrocento Sans"/>
                          <a:cs typeface="Quattrocento Sans"/>
                          <a:sym typeface="Quattrocento Sans"/>
                        </a:rPr>
                        <a:t>OSPO FAQ検討</a:t>
                      </a:r>
                      <a:endParaRPr b="0" sz="10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tcPr>
                </a:tc>
              </a:tr>
            </a:tbl>
          </a:graphicData>
        </a:graphic>
      </p:graphicFrame>
      <p:sp>
        <p:nvSpPr>
          <p:cNvPr id="403" name="Google Shape;403;g373d37e5442_0_306"/>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404" name="Google Shape;404;g373d37e5442_0_306"/>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5" name="Google Shape;405;g373d37e5442_0_306"/>
          <p:cNvSpPr txBox="1"/>
          <p:nvPr/>
        </p:nvSpPr>
        <p:spPr>
          <a:xfrm>
            <a:off x="5068389" y="792458"/>
            <a:ext cx="5268600" cy="51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1600"/>
              <a:buFont typeface="Noto Sans Symbols"/>
              <a:buNone/>
            </a:pPr>
            <a:r>
              <a:rPr b="1" i="0" lang="en-US" sz="1600" u="none" cap="none" strike="noStrike">
                <a:solidFill>
                  <a:srgbClr val="20252B"/>
                </a:solidFill>
                <a:latin typeface="Quattrocento Sans"/>
                <a:ea typeface="Quattrocento Sans"/>
                <a:cs typeface="Quattrocento Sans"/>
                <a:sym typeface="Quattrocento Sans"/>
              </a:rPr>
              <a:t>(Chatham House Rule を適用する場合アリ)</a:t>
            </a:r>
            <a:endParaRPr b="1" i="0" sz="1800" u="none" cap="none" strike="noStrike">
              <a:solidFill>
                <a:srgbClr val="20252B"/>
              </a:solidFill>
              <a:latin typeface="Quattrocento Sans"/>
              <a:ea typeface="Quattrocento Sans"/>
              <a:cs typeface="Quattrocento Sans"/>
              <a:sym typeface="Quattrocento Sans"/>
            </a:endParaRPr>
          </a:p>
        </p:txBody>
      </p:sp>
      <p:grpSp>
        <p:nvGrpSpPr>
          <p:cNvPr id="406" name="Google Shape;406;g373d37e5442_0_306"/>
          <p:cNvGrpSpPr/>
          <p:nvPr/>
        </p:nvGrpSpPr>
        <p:grpSpPr>
          <a:xfrm>
            <a:off x="9109974" y="991586"/>
            <a:ext cx="2889783" cy="5451031"/>
            <a:chOff x="9109974" y="991586"/>
            <a:chExt cx="2889783" cy="5451031"/>
          </a:xfrm>
        </p:grpSpPr>
        <p:pic>
          <p:nvPicPr>
            <p:cNvPr id="407" name="Google Shape;407;g373d37e5442_0_306"/>
            <p:cNvPicPr preferRelativeResize="0"/>
            <p:nvPr/>
          </p:nvPicPr>
          <p:blipFill>
            <a:blip r:embed="rId3">
              <a:alphaModFix/>
            </a:blip>
            <a:stretch>
              <a:fillRect/>
            </a:stretch>
          </p:blipFill>
          <p:spPr>
            <a:xfrm>
              <a:off x="9293537" y="4985154"/>
              <a:ext cx="1128424" cy="1121625"/>
            </a:xfrm>
            <a:prstGeom prst="rect">
              <a:avLst/>
            </a:prstGeom>
            <a:noFill/>
            <a:ln>
              <a:noFill/>
            </a:ln>
          </p:spPr>
        </p:pic>
        <p:grpSp>
          <p:nvGrpSpPr>
            <p:cNvPr id="408" name="Google Shape;408;g373d37e5442_0_306"/>
            <p:cNvGrpSpPr/>
            <p:nvPr/>
          </p:nvGrpSpPr>
          <p:grpSpPr>
            <a:xfrm>
              <a:off x="9109974" y="991586"/>
              <a:ext cx="2889783" cy="5451031"/>
              <a:chOff x="9109974" y="991586"/>
              <a:chExt cx="2889783" cy="5451031"/>
            </a:xfrm>
          </p:grpSpPr>
          <p:grpSp>
            <p:nvGrpSpPr>
              <p:cNvPr id="409" name="Google Shape;409;g373d37e5442_0_306"/>
              <p:cNvGrpSpPr/>
              <p:nvPr/>
            </p:nvGrpSpPr>
            <p:grpSpPr>
              <a:xfrm>
                <a:off x="9288792" y="991586"/>
                <a:ext cx="2532183" cy="1377162"/>
                <a:chOff x="9288792" y="878372"/>
                <a:chExt cx="2532183" cy="1377162"/>
              </a:xfrm>
            </p:grpSpPr>
            <p:grpSp>
              <p:nvGrpSpPr>
                <p:cNvPr id="410" name="Google Shape;410;g373d37e5442_0_306"/>
                <p:cNvGrpSpPr/>
                <p:nvPr/>
              </p:nvGrpSpPr>
              <p:grpSpPr>
                <a:xfrm>
                  <a:off x="9288792" y="878372"/>
                  <a:ext cx="1121100" cy="1377162"/>
                  <a:chOff x="9171081" y="878372"/>
                  <a:chExt cx="1121100" cy="1377162"/>
                </a:xfrm>
              </p:grpSpPr>
              <p:pic>
                <p:nvPicPr>
                  <p:cNvPr id="411" name="Google Shape;411;g373d37e5442_0_306"/>
                  <p:cNvPicPr preferRelativeResize="0"/>
                  <p:nvPr/>
                </p:nvPicPr>
                <p:blipFill rotWithShape="1">
                  <a:blip r:embed="rId4">
                    <a:alphaModFix/>
                  </a:blip>
                  <a:srcRect b="0" l="0" r="0" t="0"/>
                  <a:stretch/>
                </p:blipFill>
                <p:spPr>
                  <a:xfrm>
                    <a:off x="9171081" y="878372"/>
                    <a:ext cx="1121100" cy="1121100"/>
                  </a:xfrm>
                  <a:prstGeom prst="flowChartConnector">
                    <a:avLst/>
                  </a:prstGeom>
                  <a:noFill/>
                  <a:ln>
                    <a:noFill/>
                  </a:ln>
                </p:spPr>
              </p:pic>
              <p:sp>
                <p:nvSpPr>
                  <p:cNvPr id="412" name="Google Shape;412;g373d37e5442_0_306"/>
                  <p:cNvSpPr txBox="1"/>
                  <p:nvPr/>
                </p:nvSpPr>
                <p:spPr>
                  <a:xfrm>
                    <a:off x="9171081" y="2009234"/>
                    <a:ext cx="1121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Planning：渡邊</a:t>
                    </a:r>
                    <a:endParaRPr b="0" i="0" sz="1400" u="none" cap="none" strike="noStrike">
                      <a:solidFill>
                        <a:srgbClr val="000000"/>
                      </a:solidFill>
                      <a:latin typeface="Arial"/>
                      <a:ea typeface="Arial"/>
                      <a:cs typeface="Arial"/>
                      <a:sym typeface="Arial"/>
                    </a:endParaRPr>
                  </a:p>
                </p:txBody>
              </p:sp>
            </p:grpSp>
            <p:grpSp>
              <p:nvGrpSpPr>
                <p:cNvPr id="413" name="Google Shape;413;g373d37e5442_0_306"/>
                <p:cNvGrpSpPr/>
                <p:nvPr/>
              </p:nvGrpSpPr>
              <p:grpSpPr>
                <a:xfrm>
                  <a:off x="10699875" y="878372"/>
                  <a:ext cx="1121100" cy="1371718"/>
                  <a:chOff x="10649753" y="897027"/>
                  <a:chExt cx="1121100" cy="1371718"/>
                </a:xfrm>
              </p:grpSpPr>
              <p:pic>
                <p:nvPicPr>
                  <p:cNvPr descr="shimaさんのプロフィール写真" id="414" name="Google Shape;414;g373d37e5442_0_306"/>
                  <p:cNvPicPr preferRelativeResize="0"/>
                  <p:nvPr/>
                </p:nvPicPr>
                <p:blipFill rotWithShape="1">
                  <a:blip r:embed="rId5">
                    <a:alphaModFix/>
                  </a:blip>
                  <a:srcRect b="0" l="0" r="0" t="0"/>
                  <a:stretch/>
                </p:blipFill>
                <p:spPr>
                  <a:xfrm>
                    <a:off x="10649753" y="897027"/>
                    <a:ext cx="1121100" cy="1121100"/>
                  </a:xfrm>
                  <a:prstGeom prst="flowChartConnector">
                    <a:avLst/>
                  </a:prstGeom>
                  <a:noFill/>
                  <a:ln>
                    <a:noFill/>
                  </a:ln>
                </p:spPr>
              </p:pic>
              <p:sp>
                <p:nvSpPr>
                  <p:cNvPr id="415" name="Google Shape;415;g373d37e5442_0_306"/>
                  <p:cNvSpPr txBox="1"/>
                  <p:nvPr/>
                </p:nvSpPr>
                <p:spPr>
                  <a:xfrm>
                    <a:off x="10649753" y="2022445"/>
                    <a:ext cx="1121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FAQ：島</a:t>
                    </a:r>
                    <a:endParaRPr b="0" i="0" sz="1400" u="none" cap="none" strike="noStrike">
                      <a:solidFill>
                        <a:srgbClr val="000000"/>
                      </a:solidFill>
                      <a:latin typeface="Arial"/>
                      <a:ea typeface="Arial"/>
                      <a:cs typeface="Arial"/>
                      <a:sym typeface="Arial"/>
                    </a:endParaRPr>
                  </a:p>
                </p:txBody>
              </p:sp>
            </p:grpSp>
          </p:grpSp>
          <p:grpSp>
            <p:nvGrpSpPr>
              <p:cNvPr id="416" name="Google Shape;416;g373d37e5442_0_306"/>
              <p:cNvGrpSpPr/>
              <p:nvPr/>
            </p:nvGrpSpPr>
            <p:grpSpPr>
              <a:xfrm>
                <a:off x="9249273" y="2321081"/>
                <a:ext cx="2669008" cy="1374532"/>
                <a:chOff x="9249273" y="2241980"/>
                <a:chExt cx="2669008" cy="1374532"/>
              </a:xfrm>
            </p:grpSpPr>
            <p:grpSp>
              <p:nvGrpSpPr>
                <p:cNvPr id="417" name="Google Shape;417;g373d37e5442_0_306"/>
                <p:cNvGrpSpPr/>
                <p:nvPr/>
              </p:nvGrpSpPr>
              <p:grpSpPr>
                <a:xfrm>
                  <a:off x="9249273" y="2241980"/>
                  <a:ext cx="1200000" cy="1367579"/>
                  <a:chOff x="9131561" y="2198435"/>
                  <a:chExt cx="1200000" cy="1367579"/>
                </a:xfrm>
              </p:grpSpPr>
              <p:pic>
                <p:nvPicPr>
                  <p:cNvPr id="418" name="Google Shape;418;g373d37e5442_0_306"/>
                  <p:cNvPicPr preferRelativeResize="0"/>
                  <p:nvPr/>
                </p:nvPicPr>
                <p:blipFill rotWithShape="1">
                  <a:blip r:embed="rId6">
                    <a:alphaModFix/>
                  </a:blip>
                  <a:srcRect b="0" l="0" r="0" t="0"/>
                  <a:stretch/>
                </p:blipFill>
                <p:spPr>
                  <a:xfrm>
                    <a:off x="9171080" y="2198435"/>
                    <a:ext cx="1121036" cy="1121036"/>
                  </a:xfrm>
                  <a:prstGeom prst="rect">
                    <a:avLst/>
                  </a:prstGeom>
                  <a:noFill/>
                  <a:ln>
                    <a:noFill/>
                  </a:ln>
                </p:spPr>
              </p:pic>
              <p:sp>
                <p:nvSpPr>
                  <p:cNvPr id="419" name="Google Shape;419;g373d37e5442_0_306"/>
                  <p:cNvSpPr txBox="1"/>
                  <p:nvPr/>
                </p:nvSpPr>
                <p:spPr>
                  <a:xfrm>
                    <a:off x="9131561" y="3319714"/>
                    <a:ext cx="1200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Education：小泉</a:t>
                    </a:r>
                    <a:endParaRPr b="0" i="0" sz="1400" u="none" cap="none" strike="noStrike">
                      <a:solidFill>
                        <a:srgbClr val="000000"/>
                      </a:solidFill>
                      <a:latin typeface="Arial"/>
                      <a:ea typeface="Arial"/>
                      <a:cs typeface="Arial"/>
                      <a:sym typeface="Arial"/>
                    </a:endParaRPr>
                  </a:p>
                </p:txBody>
              </p:sp>
            </p:grpSp>
            <p:grpSp>
              <p:nvGrpSpPr>
                <p:cNvPr id="420" name="Google Shape;420;g373d37e5442_0_306"/>
                <p:cNvGrpSpPr/>
                <p:nvPr/>
              </p:nvGrpSpPr>
              <p:grpSpPr>
                <a:xfrm>
                  <a:off x="10602481" y="2241980"/>
                  <a:ext cx="1315800" cy="1374532"/>
                  <a:chOff x="10552359" y="2199948"/>
                  <a:chExt cx="1315800" cy="1374532"/>
                </a:xfrm>
              </p:grpSpPr>
              <p:pic>
                <p:nvPicPr>
                  <p:cNvPr descr="トヨタ自動車 遠藤様" id="421" name="Google Shape;421;g373d37e5442_0_306"/>
                  <p:cNvPicPr preferRelativeResize="0"/>
                  <p:nvPr/>
                </p:nvPicPr>
                <p:blipFill rotWithShape="1">
                  <a:blip r:embed="rId7">
                    <a:alphaModFix/>
                  </a:blip>
                  <a:srcRect b="0" l="17286" r="17286" t="0"/>
                  <a:stretch/>
                </p:blipFill>
                <p:spPr>
                  <a:xfrm>
                    <a:off x="10649753" y="2199948"/>
                    <a:ext cx="1121100" cy="1121100"/>
                  </a:xfrm>
                  <a:prstGeom prst="flowChartConnector">
                    <a:avLst/>
                  </a:prstGeom>
                  <a:noFill/>
                  <a:ln>
                    <a:noFill/>
                  </a:ln>
                </p:spPr>
              </p:pic>
              <p:sp>
                <p:nvSpPr>
                  <p:cNvPr id="422" name="Google Shape;422;g373d37e5442_0_306"/>
                  <p:cNvSpPr txBox="1"/>
                  <p:nvPr/>
                </p:nvSpPr>
                <p:spPr>
                  <a:xfrm>
                    <a:off x="10552359" y="3328180"/>
                    <a:ext cx="13158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Promotion：遠藤</a:t>
                    </a:r>
                    <a:endParaRPr b="0" i="0" sz="1400" u="none" cap="none" strike="noStrike">
                      <a:solidFill>
                        <a:srgbClr val="000000"/>
                      </a:solidFill>
                      <a:latin typeface="Arial"/>
                      <a:ea typeface="Arial"/>
                      <a:cs typeface="Arial"/>
                      <a:sym typeface="Arial"/>
                    </a:endParaRPr>
                  </a:p>
                </p:txBody>
              </p:sp>
            </p:grpSp>
          </p:grpSp>
          <p:grpSp>
            <p:nvGrpSpPr>
              <p:cNvPr id="423" name="Google Shape;423;g373d37e5442_0_306"/>
              <p:cNvGrpSpPr/>
              <p:nvPr/>
            </p:nvGrpSpPr>
            <p:grpSpPr>
              <a:xfrm>
                <a:off x="9109974" y="3647946"/>
                <a:ext cx="2889783" cy="1380036"/>
                <a:chOff x="9109974" y="3564179"/>
                <a:chExt cx="2889783" cy="1380036"/>
              </a:xfrm>
            </p:grpSpPr>
            <p:grpSp>
              <p:nvGrpSpPr>
                <p:cNvPr id="424" name="Google Shape;424;g373d37e5442_0_306"/>
                <p:cNvGrpSpPr/>
                <p:nvPr/>
              </p:nvGrpSpPr>
              <p:grpSpPr>
                <a:xfrm>
                  <a:off x="9109974" y="3564179"/>
                  <a:ext cx="1478700" cy="1365296"/>
                  <a:chOff x="9094207" y="3564179"/>
                  <a:chExt cx="1478700" cy="1365296"/>
                </a:xfrm>
              </p:grpSpPr>
              <p:pic>
                <p:nvPicPr>
                  <p:cNvPr id="425" name="Google Shape;425;g373d37e5442_0_306"/>
                  <p:cNvPicPr preferRelativeResize="0"/>
                  <p:nvPr/>
                </p:nvPicPr>
                <p:blipFill rotWithShape="1">
                  <a:blip r:embed="rId8">
                    <a:alphaModFix/>
                  </a:blip>
                  <a:srcRect b="0" l="0" r="0" t="0"/>
                  <a:stretch/>
                </p:blipFill>
                <p:spPr>
                  <a:xfrm>
                    <a:off x="9273025" y="3564179"/>
                    <a:ext cx="1121100" cy="1121100"/>
                  </a:xfrm>
                  <a:prstGeom prst="flowChartConnector">
                    <a:avLst/>
                  </a:prstGeom>
                  <a:noFill/>
                  <a:ln>
                    <a:noFill/>
                  </a:ln>
                </p:spPr>
              </p:pic>
              <p:sp>
                <p:nvSpPr>
                  <p:cNvPr id="426" name="Google Shape;426;g373d37e5442_0_306"/>
                  <p:cNvSpPr txBox="1"/>
                  <p:nvPr/>
                </p:nvSpPr>
                <p:spPr>
                  <a:xfrm>
                    <a:off x="9094207" y="4683175"/>
                    <a:ext cx="1478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Automation：小保田</a:t>
                    </a:r>
                    <a:endParaRPr b="0" i="0" sz="1400" u="none" cap="none" strike="noStrike">
                      <a:solidFill>
                        <a:srgbClr val="000000"/>
                      </a:solidFill>
                      <a:latin typeface="Arial"/>
                      <a:ea typeface="Arial"/>
                      <a:cs typeface="Arial"/>
                      <a:sym typeface="Arial"/>
                    </a:endParaRPr>
                  </a:p>
                </p:txBody>
              </p:sp>
            </p:grpSp>
            <p:grpSp>
              <p:nvGrpSpPr>
                <p:cNvPr id="427" name="Google Shape;427;g373d37e5442_0_306"/>
                <p:cNvGrpSpPr/>
                <p:nvPr/>
              </p:nvGrpSpPr>
              <p:grpSpPr>
                <a:xfrm>
                  <a:off x="10521057" y="3564179"/>
                  <a:ext cx="1478700" cy="1380036"/>
                  <a:chOff x="10489755" y="3564179"/>
                  <a:chExt cx="1478700" cy="1380036"/>
                </a:xfrm>
              </p:grpSpPr>
              <p:pic>
                <p:nvPicPr>
                  <p:cNvPr id="428" name="Google Shape;428;g373d37e5442_0_306"/>
                  <p:cNvPicPr preferRelativeResize="0"/>
                  <p:nvPr/>
                </p:nvPicPr>
                <p:blipFill rotWithShape="1">
                  <a:blip r:embed="rId9">
                    <a:alphaModFix/>
                  </a:blip>
                  <a:srcRect b="0" l="0" r="0" t="0"/>
                  <a:stretch/>
                </p:blipFill>
                <p:spPr>
                  <a:xfrm>
                    <a:off x="10668573" y="3564179"/>
                    <a:ext cx="1121100" cy="1121100"/>
                  </a:xfrm>
                  <a:prstGeom prst="ellipse">
                    <a:avLst/>
                  </a:prstGeom>
                  <a:noFill/>
                  <a:ln>
                    <a:noFill/>
                  </a:ln>
                </p:spPr>
              </p:pic>
              <p:sp>
                <p:nvSpPr>
                  <p:cNvPr id="429" name="Google Shape;429;g373d37e5442_0_306"/>
                  <p:cNvSpPr txBox="1"/>
                  <p:nvPr/>
                </p:nvSpPr>
                <p:spPr>
                  <a:xfrm>
                    <a:off x="10489755" y="4697915"/>
                    <a:ext cx="1478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Automation：忍頂寺</a:t>
                    </a:r>
                    <a:endParaRPr b="0" i="0" sz="1400" u="none" cap="none" strike="noStrike">
                      <a:solidFill>
                        <a:srgbClr val="000000"/>
                      </a:solidFill>
                      <a:latin typeface="Arial"/>
                      <a:ea typeface="Arial"/>
                      <a:cs typeface="Arial"/>
                      <a:sym typeface="Arial"/>
                    </a:endParaRPr>
                  </a:p>
                </p:txBody>
              </p:sp>
            </p:grpSp>
          </p:grpSp>
          <p:grpSp>
            <p:nvGrpSpPr>
              <p:cNvPr id="430" name="Google Shape;430;g373d37e5442_0_306"/>
              <p:cNvGrpSpPr/>
              <p:nvPr/>
            </p:nvGrpSpPr>
            <p:grpSpPr>
              <a:xfrm>
                <a:off x="9109974" y="4980314"/>
                <a:ext cx="2889783" cy="1462303"/>
                <a:chOff x="9109974" y="4867100"/>
                <a:chExt cx="2889783" cy="1462303"/>
              </a:xfrm>
            </p:grpSpPr>
            <p:sp>
              <p:nvSpPr>
                <p:cNvPr id="431" name="Google Shape;431;g373d37e5442_0_306"/>
                <p:cNvSpPr txBox="1"/>
                <p:nvPr/>
              </p:nvSpPr>
              <p:spPr>
                <a:xfrm>
                  <a:off x="9109974" y="5992552"/>
                  <a:ext cx="1478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OSPO：</a:t>
                  </a:r>
                  <a:r>
                    <a:rPr b="1" lang="en-US" sz="1000">
                      <a:solidFill>
                        <a:schemeClr val="dk1"/>
                      </a:solidFill>
                      <a:latin typeface="Quattrocento Sans"/>
                      <a:ea typeface="Quattrocento Sans"/>
                      <a:cs typeface="Quattrocento Sans"/>
                      <a:sym typeface="Quattrocento Sans"/>
                    </a:rPr>
                    <a:t>鈴木</a:t>
                  </a:r>
                  <a:endParaRPr b="0" i="0" sz="1400" u="none" cap="none" strike="noStrike">
                    <a:solidFill>
                      <a:srgbClr val="000000"/>
                    </a:solidFill>
                    <a:latin typeface="Arial"/>
                    <a:ea typeface="Arial"/>
                    <a:cs typeface="Arial"/>
                    <a:sym typeface="Arial"/>
                  </a:endParaRPr>
                </a:p>
              </p:txBody>
            </p:sp>
            <p:grpSp>
              <p:nvGrpSpPr>
                <p:cNvPr id="432" name="Google Shape;432;g373d37e5442_0_306"/>
                <p:cNvGrpSpPr/>
                <p:nvPr/>
              </p:nvGrpSpPr>
              <p:grpSpPr>
                <a:xfrm>
                  <a:off x="10521057" y="4867100"/>
                  <a:ext cx="1478700" cy="1462303"/>
                  <a:chOff x="10552359" y="4867100"/>
                  <a:chExt cx="1478700" cy="1462303"/>
                </a:xfrm>
              </p:grpSpPr>
              <p:pic>
                <p:nvPicPr>
                  <p:cNvPr descr="準備中" id="433" name="Google Shape;433;g373d37e5442_0_306"/>
                  <p:cNvPicPr preferRelativeResize="0"/>
                  <p:nvPr/>
                </p:nvPicPr>
                <p:blipFill rotWithShape="1">
                  <a:blip r:embed="rId10">
                    <a:alphaModFix/>
                  </a:blip>
                  <a:srcRect b="19453" l="-6654" r="-3514" t="-1989"/>
                  <a:stretch/>
                </p:blipFill>
                <p:spPr>
                  <a:xfrm>
                    <a:off x="10683661" y="4867100"/>
                    <a:ext cx="1216200" cy="1216200"/>
                  </a:xfrm>
                  <a:prstGeom prst="flowChartConnector">
                    <a:avLst/>
                  </a:prstGeom>
                  <a:noFill/>
                  <a:ln>
                    <a:noFill/>
                  </a:ln>
                </p:spPr>
              </p:pic>
              <p:sp>
                <p:nvSpPr>
                  <p:cNvPr id="434" name="Google Shape;434;g373d37e5442_0_306"/>
                  <p:cNvSpPr txBox="1"/>
                  <p:nvPr/>
                </p:nvSpPr>
                <p:spPr>
                  <a:xfrm>
                    <a:off x="10552359" y="6083103"/>
                    <a:ext cx="14787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Quattrocento Sans"/>
                        <a:ea typeface="Quattrocento Sans"/>
                        <a:cs typeface="Quattrocento Sans"/>
                        <a:sym typeface="Quattrocento Sans"/>
                      </a:rPr>
                      <a:t>OSPO：大和田</a:t>
                    </a:r>
                    <a:endParaRPr b="0" i="0" sz="1400" u="none" cap="none" strike="noStrike">
                      <a:solidFill>
                        <a:srgbClr val="000000"/>
                      </a:solidFill>
                      <a:latin typeface="Arial"/>
                      <a:ea typeface="Arial"/>
                      <a:cs typeface="Arial"/>
                      <a:sym typeface="Arial"/>
                    </a:endParaRPr>
                  </a:p>
                </p:txBody>
              </p:sp>
            </p:gr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g373d37e5442_0_345"/>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Arial"/>
                <a:ea typeface="Arial"/>
                <a:cs typeface="Arial"/>
                <a:sym typeface="Arial"/>
              </a:rPr>
              <a:t>主な成果</a:t>
            </a:r>
            <a:endParaRPr b="1">
              <a:latin typeface="Arial"/>
              <a:ea typeface="Arial"/>
              <a:cs typeface="Arial"/>
              <a:sym typeface="Arial"/>
            </a:endParaRPr>
          </a:p>
        </p:txBody>
      </p:sp>
      <p:sp>
        <p:nvSpPr>
          <p:cNvPr id="441" name="Google Shape;441;g373d37e5442_0_345"/>
          <p:cNvSpPr txBox="1"/>
          <p:nvPr>
            <p:ph idx="1" type="body"/>
          </p:nvPr>
        </p:nvSpPr>
        <p:spPr>
          <a:xfrm>
            <a:off x="890272" y="1422401"/>
            <a:ext cx="10320000" cy="48711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1400"/>
              <a:buChar char="■"/>
            </a:pPr>
            <a:r>
              <a:rPr lang="en-US" sz="1400"/>
              <a:t>OpenChain仕様</a:t>
            </a:r>
            <a:endParaRPr sz="1400"/>
          </a:p>
          <a:p>
            <a:pPr indent="-476238" lvl="1" marL="833945" rtl="0" algn="l">
              <a:lnSpc>
                <a:spcPct val="100000"/>
              </a:lnSpc>
              <a:spcBef>
                <a:spcPts val="380"/>
              </a:spcBef>
              <a:spcAft>
                <a:spcPts val="0"/>
              </a:spcAft>
              <a:buSzPts val="1200"/>
              <a:buChar char="■"/>
            </a:pPr>
            <a:r>
              <a:rPr lang="en-US" sz="1200"/>
              <a:t>ビジネス視点でのフィードバック</a:t>
            </a:r>
            <a:endParaRPr sz="1200"/>
          </a:p>
          <a:p>
            <a:pPr indent="-476238" lvl="1" marL="833945" rtl="0" algn="l">
              <a:lnSpc>
                <a:spcPct val="100000"/>
              </a:lnSpc>
              <a:spcBef>
                <a:spcPts val="360"/>
              </a:spcBef>
              <a:spcAft>
                <a:spcPts val="0"/>
              </a:spcAft>
              <a:buSzPts val="1200"/>
              <a:buChar char="■"/>
            </a:pPr>
            <a:r>
              <a:rPr lang="en-US" sz="1200"/>
              <a:t>日本語翻訳</a:t>
            </a:r>
            <a:endParaRPr sz="1200"/>
          </a:p>
          <a:p>
            <a:pPr indent="-478355" lvl="0" marL="478355" rtl="0" algn="l">
              <a:lnSpc>
                <a:spcPct val="100000"/>
              </a:lnSpc>
              <a:spcBef>
                <a:spcPts val="400"/>
              </a:spcBef>
              <a:spcAft>
                <a:spcPts val="0"/>
              </a:spcAft>
              <a:buClr>
                <a:srgbClr val="7F7F7F"/>
              </a:buClr>
              <a:buSzPts val="1400"/>
              <a:buChar char="■"/>
            </a:pPr>
            <a:r>
              <a:rPr lang="en-US" sz="1400"/>
              <a:t>FAQ </a:t>
            </a:r>
            <a:endParaRPr sz="1400"/>
          </a:p>
          <a:p>
            <a:pPr indent="-476238" lvl="1" marL="833945" rtl="0" algn="l">
              <a:lnSpc>
                <a:spcPct val="100000"/>
              </a:lnSpc>
              <a:spcBef>
                <a:spcPts val="380"/>
              </a:spcBef>
              <a:spcAft>
                <a:spcPts val="0"/>
              </a:spcAft>
              <a:buSzPts val="1200"/>
              <a:buChar char="■"/>
            </a:pPr>
            <a:r>
              <a:rPr lang="en-US" sz="1200"/>
              <a:t>一般社団法人OSSライセンス研究所と共同</a:t>
            </a:r>
            <a:endParaRPr sz="1200"/>
          </a:p>
          <a:p>
            <a:pPr indent="-476238" lvl="1" marL="833945" rtl="0" algn="l">
              <a:lnSpc>
                <a:spcPct val="100000"/>
              </a:lnSpc>
              <a:spcBef>
                <a:spcPts val="360"/>
              </a:spcBef>
              <a:spcAft>
                <a:spcPts val="0"/>
              </a:spcAft>
              <a:buSzPts val="1200"/>
              <a:buChar char="■"/>
            </a:pPr>
            <a:r>
              <a:rPr lang="en-US" sz="1200"/>
              <a:t>日本語版・英語版を作成。ドイツ語版へ翻訳される。</a:t>
            </a:r>
            <a:endParaRPr sz="1200"/>
          </a:p>
          <a:p>
            <a:pPr indent="-478355" lvl="0" marL="478355" rtl="0" algn="l">
              <a:lnSpc>
                <a:spcPct val="100000"/>
              </a:lnSpc>
              <a:spcBef>
                <a:spcPts val="400"/>
              </a:spcBef>
              <a:spcAft>
                <a:spcPts val="0"/>
              </a:spcAft>
              <a:buClr>
                <a:srgbClr val="7F7F7F"/>
              </a:buClr>
              <a:buSzPts val="1400"/>
              <a:buChar char="■"/>
            </a:pPr>
            <a:r>
              <a:rPr lang="en-US" sz="1400"/>
              <a:t>Supplier Leaflet</a:t>
            </a:r>
            <a:endParaRPr sz="1400"/>
          </a:p>
          <a:p>
            <a:pPr indent="-476238" lvl="1" marL="833945" rtl="0" algn="l">
              <a:lnSpc>
                <a:spcPct val="100000"/>
              </a:lnSpc>
              <a:spcBef>
                <a:spcPts val="380"/>
              </a:spcBef>
              <a:spcAft>
                <a:spcPts val="0"/>
              </a:spcAft>
              <a:buSzPts val="1200"/>
              <a:buChar char="■"/>
            </a:pPr>
            <a:r>
              <a:rPr lang="en-US" sz="1200"/>
              <a:t>日本語版、英語版を作成</a:t>
            </a:r>
            <a:endParaRPr sz="1200"/>
          </a:p>
          <a:p>
            <a:pPr indent="-476238" lvl="1" marL="833945" rtl="0" algn="l">
              <a:lnSpc>
                <a:spcPct val="100000"/>
              </a:lnSpc>
              <a:spcBef>
                <a:spcPts val="360"/>
              </a:spcBef>
              <a:spcAft>
                <a:spcPts val="0"/>
              </a:spcAft>
              <a:buSzPts val="1200"/>
              <a:buChar char="■"/>
            </a:pPr>
            <a:r>
              <a:rPr lang="en-US" sz="1200"/>
              <a:t>中国語版（簡体字、繁体字）、韓国語版、ベトナム語版へ翻訳される</a:t>
            </a:r>
            <a:endParaRPr sz="1200"/>
          </a:p>
          <a:p>
            <a:pPr indent="-478355" lvl="0" marL="478355" rtl="0" algn="l">
              <a:lnSpc>
                <a:spcPct val="100000"/>
              </a:lnSpc>
              <a:spcBef>
                <a:spcPts val="400"/>
              </a:spcBef>
              <a:spcAft>
                <a:spcPts val="0"/>
              </a:spcAft>
              <a:buClr>
                <a:srgbClr val="7F7F7F"/>
              </a:buClr>
              <a:buSzPts val="1400"/>
              <a:buChar char="■"/>
            </a:pPr>
            <a:r>
              <a:rPr lang="en-US" sz="1400"/>
              <a:t>SPDX Lite</a:t>
            </a:r>
            <a:endParaRPr/>
          </a:p>
          <a:p>
            <a:pPr indent="-476238" lvl="1" marL="833945" rtl="0" algn="l">
              <a:lnSpc>
                <a:spcPct val="100000"/>
              </a:lnSpc>
              <a:spcBef>
                <a:spcPts val="420"/>
              </a:spcBef>
              <a:spcAft>
                <a:spcPts val="0"/>
              </a:spcAft>
              <a:buSzPts val="1400"/>
              <a:buChar char="■"/>
            </a:pPr>
            <a:r>
              <a:rPr lang="en-US" sz="1400"/>
              <a:t>SPDX V2.2, 2.3, 3.0に採用</a:t>
            </a:r>
            <a:endParaRPr sz="1400"/>
          </a:p>
          <a:p>
            <a:pPr indent="-476238" lvl="1" marL="833945" rtl="0" algn="l">
              <a:lnSpc>
                <a:spcPct val="100000"/>
              </a:lnSpc>
              <a:spcBef>
                <a:spcPts val="420"/>
              </a:spcBef>
              <a:spcAft>
                <a:spcPts val="0"/>
              </a:spcAft>
              <a:buSzPts val="1400"/>
              <a:buChar char="■"/>
            </a:pPr>
            <a:r>
              <a:rPr lang="en-US" sz="1400"/>
              <a:t>SPDXへ提案</a:t>
            </a:r>
            <a:endParaRPr sz="1400"/>
          </a:p>
          <a:p>
            <a:pPr indent="-478355" lvl="0" marL="478355" rtl="0" algn="l">
              <a:lnSpc>
                <a:spcPct val="100000"/>
              </a:lnSpc>
              <a:spcBef>
                <a:spcPts val="420"/>
              </a:spcBef>
              <a:spcAft>
                <a:spcPts val="0"/>
              </a:spcAft>
              <a:buClr>
                <a:srgbClr val="7F7F7F"/>
              </a:buClr>
              <a:buSzPts val="1400"/>
              <a:buChar char="■"/>
            </a:pPr>
            <a:r>
              <a:rPr lang="en-US" sz="1400"/>
              <a:t>教育資料</a:t>
            </a:r>
            <a:endParaRPr sz="1400"/>
          </a:p>
          <a:p>
            <a:pPr indent="-476238" lvl="1" marL="833945" rtl="0" algn="l">
              <a:lnSpc>
                <a:spcPct val="100000"/>
              </a:lnSpc>
              <a:spcBef>
                <a:spcPts val="380"/>
              </a:spcBef>
              <a:spcAft>
                <a:spcPts val="0"/>
              </a:spcAft>
              <a:buSzPts val="1200"/>
              <a:buChar char="■"/>
            </a:pPr>
            <a:r>
              <a:rPr lang="en-US" sz="1200"/>
              <a:t>サプライチェーンリスクマネージメント版</a:t>
            </a:r>
            <a:endParaRPr sz="1200"/>
          </a:p>
          <a:p>
            <a:pPr indent="-476238" lvl="1" marL="833945" rtl="0" algn="l">
              <a:lnSpc>
                <a:spcPct val="100000"/>
              </a:lnSpc>
              <a:spcBef>
                <a:spcPts val="360"/>
              </a:spcBef>
              <a:spcAft>
                <a:spcPts val="0"/>
              </a:spcAft>
              <a:buSzPts val="1200"/>
              <a:buChar char="■"/>
            </a:pPr>
            <a:r>
              <a:rPr lang="en-US" sz="1200"/>
              <a:t>開発者向け版を作成中</a:t>
            </a:r>
            <a:endParaRPr sz="1200"/>
          </a:p>
          <a:p>
            <a:pPr indent="-478355" lvl="0" marL="478355" rtl="0" algn="l">
              <a:lnSpc>
                <a:spcPct val="100000"/>
              </a:lnSpc>
              <a:spcBef>
                <a:spcPts val="400"/>
              </a:spcBef>
              <a:spcAft>
                <a:spcPts val="0"/>
              </a:spcAft>
              <a:buClr>
                <a:srgbClr val="7F7F7F"/>
              </a:buClr>
              <a:buSzPts val="1400"/>
              <a:buChar char="■"/>
            </a:pPr>
            <a:r>
              <a:rPr lang="en-US" sz="1400"/>
              <a:t>OSPO Local Meetup開催</a:t>
            </a:r>
            <a:endParaRPr sz="1400"/>
          </a:p>
          <a:p>
            <a:pPr indent="-476238" lvl="1" marL="833945" rtl="0" algn="l">
              <a:lnSpc>
                <a:spcPct val="100000"/>
              </a:lnSpc>
              <a:spcBef>
                <a:spcPts val="420"/>
              </a:spcBef>
              <a:spcAft>
                <a:spcPts val="0"/>
              </a:spcAft>
              <a:buSzPts val="1400"/>
              <a:buChar char="■"/>
            </a:pPr>
            <a:r>
              <a:rPr lang="en-US" sz="1400"/>
              <a:t>ToDo Groupと共同開催</a:t>
            </a:r>
            <a:endParaRPr sz="1400"/>
          </a:p>
          <a:p>
            <a:pPr indent="0" lvl="0" marL="0" rtl="0" algn="l">
              <a:lnSpc>
                <a:spcPct val="100000"/>
              </a:lnSpc>
              <a:spcBef>
                <a:spcPts val="420"/>
              </a:spcBef>
              <a:spcAft>
                <a:spcPts val="0"/>
              </a:spcAft>
              <a:buSzPts val="1400"/>
              <a:buNone/>
            </a:pPr>
            <a:r>
              <a:rPr lang="en-US" sz="1400"/>
              <a:t> </a:t>
            </a:r>
            <a:endParaRPr/>
          </a:p>
          <a:p>
            <a:pPr indent="-389455" lvl="0" marL="478355" rtl="0" algn="l">
              <a:lnSpc>
                <a:spcPct val="100000"/>
              </a:lnSpc>
              <a:spcBef>
                <a:spcPts val="420"/>
              </a:spcBef>
              <a:spcAft>
                <a:spcPts val="0"/>
              </a:spcAft>
              <a:buClr>
                <a:srgbClr val="7F7F7F"/>
              </a:buClr>
              <a:buSzPts val="1400"/>
              <a:buNone/>
            </a:pPr>
            <a:r>
              <a:t/>
            </a:r>
            <a:endParaRPr sz="1400"/>
          </a:p>
        </p:txBody>
      </p:sp>
      <p:sp>
        <p:nvSpPr>
          <p:cNvPr id="442" name="Google Shape;442;g373d37e5442_0_345"/>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443" name="Google Shape;443;g373d37e5442_0_345"/>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テキスト, スクリーンショット が含まれている画像&#10;&#10;自動的に生成された説明" id="444" name="Google Shape;444;g373d37e5442_0_345"/>
          <p:cNvPicPr preferRelativeResize="0"/>
          <p:nvPr/>
        </p:nvPicPr>
        <p:blipFill rotWithShape="1">
          <a:blip r:embed="rId3">
            <a:alphaModFix/>
          </a:blip>
          <a:srcRect b="0" l="0" r="0" t="0"/>
          <a:stretch/>
        </p:blipFill>
        <p:spPr>
          <a:xfrm>
            <a:off x="9799500" y="460461"/>
            <a:ext cx="2279192" cy="3223277"/>
          </a:xfrm>
          <a:prstGeom prst="rect">
            <a:avLst/>
          </a:prstGeom>
          <a:noFill/>
          <a:ln cap="flat" cmpd="sng" w="9525">
            <a:solidFill>
              <a:schemeClr val="dk1"/>
            </a:solidFill>
            <a:prstDash val="solid"/>
            <a:round/>
            <a:headEnd len="sm" w="sm" type="none"/>
            <a:tailEnd len="sm" w="sm" type="none"/>
          </a:ln>
        </p:spPr>
      </p:pic>
      <p:pic>
        <p:nvPicPr>
          <p:cNvPr descr="グラフィカル ユーザー インターフェイス, テキスト, アプリケーション&#10;&#10;自動的に生成された説明" id="445" name="Google Shape;445;g373d37e5442_0_345"/>
          <p:cNvPicPr preferRelativeResize="0"/>
          <p:nvPr/>
        </p:nvPicPr>
        <p:blipFill rotWithShape="1">
          <a:blip r:embed="rId4">
            <a:alphaModFix/>
          </a:blip>
          <a:srcRect b="0" l="0" r="0" t="0"/>
          <a:stretch/>
        </p:blipFill>
        <p:spPr>
          <a:xfrm>
            <a:off x="4984416" y="3753366"/>
            <a:ext cx="4016301" cy="2852982"/>
          </a:xfrm>
          <a:prstGeom prst="rect">
            <a:avLst/>
          </a:prstGeom>
          <a:noFill/>
          <a:ln cap="flat" cmpd="sng" w="9525">
            <a:solidFill>
              <a:schemeClr val="dk2"/>
            </a:solidFill>
            <a:prstDash val="solid"/>
            <a:round/>
            <a:headEnd len="sm" w="sm" type="none"/>
            <a:tailEnd len="sm" w="sm" type="none"/>
          </a:ln>
        </p:spPr>
      </p:pic>
      <p:pic>
        <p:nvPicPr>
          <p:cNvPr descr="ポーズをとる男性グループ&#10;&#10;中程度の精度で自動的に生成された説明" id="446" name="Google Shape;446;g373d37e5442_0_345"/>
          <p:cNvPicPr preferRelativeResize="0"/>
          <p:nvPr/>
        </p:nvPicPr>
        <p:blipFill rotWithShape="1">
          <a:blip r:embed="rId5">
            <a:alphaModFix/>
          </a:blip>
          <a:srcRect b="0" l="0" r="0" t="0"/>
          <a:stretch/>
        </p:blipFill>
        <p:spPr>
          <a:xfrm>
            <a:off x="8411703" y="4084581"/>
            <a:ext cx="3780297" cy="1930036"/>
          </a:xfrm>
          <a:prstGeom prst="rect">
            <a:avLst/>
          </a:prstGeom>
          <a:noFill/>
          <a:ln cap="flat" cmpd="sng" w="9525">
            <a:solidFill>
              <a:schemeClr val="dk2"/>
            </a:solidFill>
            <a:prstDash val="solid"/>
            <a:round/>
            <a:headEnd len="sm" w="sm" type="none"/>
            <a:tailEnd len="sm" w="sm" type="none"/>
          </a:ln>
        </p:spPr>
      </p:pic>
      <p:pic>
        <p:nvPicPr>
          <p:cNvPr descr="グラフィカル ユーザー インターフェイス, テキスト, アプリケーション&#10;&#10;自動的に生成された説明" id="447" name="Google Shape;447;g373d37e5442_0_345"/>
          <p:cNvPicPr preferRelativeResize="0"/>
          <p:nvPr/>
        </p:nvPicPr>
        <p:blipFill rotWithShape="1">
          <a:blip r:embed="rId6">
            <a:alphaModFix/>
          </a:blip>
          <a:srcRect b="0" l="0" r="0" t="0"/>
          <a:stretch/>
        </p:blipFill>
        <p:spPr>
          <a:xfrm>
            <a:off x="5496483" y="1763965"/>
            <a:ext cx="4277805" cy="1604775"/>
          </a:xfrm>
          <a:prstGeom prst="rect">
            <a:avLst/>
          </a:prstGeom>
          <a:noFill/>
          <a:ln cap="flat" cmpd="sng" w="9525">
            <a:solidFill>
              <a:schemeClr val="dk2"/>
            </a:solidFill>
            <a:prstDash val="solid"/>
            <a:round/>
            <a:headEnd len="sm" w="sm" type="none"/>
            <a:tailEnd len="sm" w="sm" type="none"/>
          </a:ln>
        </p:spPr>
      </p:pic>
      <p:pic>
        <p:nvPicPr>
          <p:cNvPr descr="グラフィカル ユーザー インターフェイス, テキスト, アプリケーション&#10;&#10;自動的に生成された説明" id="448" name="Google Shape;448;g373d37e5442_0_345"/>
          <p:cNvPicPr preferRelativeResize="0"/>
          <p:nvPr/>
        </p:nvPicPr>
        <p:blipFill rotWithShape="1">
          <a:blip r:embed="rId7">
            <a:alphaModFix/>
          </a:blip>
          <a:srcRect b="0" l="0" r="0" t="0"/>
          <a:stretch/>
        </p:blipFill>
        <p:spPr>
          <a:xfrm>
            <a:off x="5496482" y="88280"/>
            <a:ext cx="4277804" cy="1675685"/>
          </a:xfrm>
          <a:prstGeom prst="rect">
            <a:avLst/>
          </a:prstGeom>
          <a:noFill/>
          <a:ln cap="flat" cmpd="sng" w="9525">
            <a:solidFill>
              <a:schemeClr val="dk2"/>
            </a:solidFill>
            <a:prstDash val="solid"/>
            <a:round/>
            <a:headEnd len="sm" w="sm" type="none"/>
            <a:tailEnd len="sm" w="sm" type="none"/>
          </a:ln>
        </p:spPr>
      </p:pic>
      <p:sp>
        <p:nvSpPr>
          <p:cNvPr id="449" name="Google Shape;449;g373d37e5442_0_345"/>
          <p:cNvSpPr/>
          <p:nvPr/>
        </p:nvSpPr>
        <p:spPr>
          <a:xfrm>
            <a:off x="7635384" y="1239603"/>
            <a:ext cx="2132700" cy="24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0" name="Google Shape;450;g373d37e5442_0_345"/>
          <p:cNvSpPr/>
          <p:nvPr/>
        </p:nvSpPr>
        <p:spPr>
          <a:xfrm>
            <a:off x="7545322" y="2844484"/>
            <a:ext cx="2132700" cy="245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1" name="Google Shape;451;g373d37e5442_0_345"/>
          <p:cNvSpPr/>
          <p:nvPr/>
        </p:nvSpPr>
        <p:spPr>
          <a:xfrm>
            <a:off x="8368625" y="5512257"/>
            <a:ext cx="3026100" cy="419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2" name="Google Shape;452;g373d37e5442_0_345"/>
          <p:cNvSpPr/>
          <p:nvPr/>
        </p:nvSpPr>
        <p:spPr>
          <a:xfrm>
            <a:off x="5889754" y="4085886"/>
            <a:ext cx="2337300" cy="282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453" name="Google Shape;453;g373d37e5442_0_345"/>
          <p:cNvSpPr/>
          <p:nvPr/>
        </p:nvSpPr>
        <p:spPr>
          <a:xfrm>
            <a:off x="9979624" y="1618437"/>
            <a:ext cx="1842900" cy="429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73d37e5442_0_363"/>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Arial"/>
                <a:ea typeface="Arial"/>
                <a:cs typeface="Arial"/>
                <a:sym typeface="Arial"/>
              </a:rPr>
              <a:t>全体会合 → </a:t>
            </a:r>
            <a:r>
              <a:rPr b="1" lang="en-US">
                <a:solidFill>
                  <a:srgbClr val="E65A2A"/>
                </a:solidFill>
                <a:latin typeface="Arial"/>
                <a:ea typeface="Arial"/>
                <a:cs typeface="Arial"/>
                <a:sym typeface="Arial"/>
              </a:rPr>
              <a:t>OpenChain Community Day</a:t>
            </a:r>
            <a:endParaRPr b="1">
              <a:solidFill>
                <a:srgbClr val="E65A2A"/>
              </a:solidFill>
              <a:latin typeface="Arial"/>
              <a:ea typeface="Arial"/>
              <a:cs typeface="Arial"/>
              <a:sym typeface="Arial"/>
            </a:endParaRPr>
          </a:p>
        </p:txBody>
      </p:sp>
      <p:sp>
        <p:nvSpPr>
          <p:cNvPr id="460" name="Google Shape;460;g373d37e5442_0_363"/>
          <p:cNvSpPr txBox="1"/>
          <p:nvPr>
            <p:ph idx="1" type="body"/>
          </p:nvPr>
        </p:nvSpPr>
        <p:spPr>
          <a:xfrm>
            <a:off x="889200" y="1099294"/>
            <a:ext cx="10320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およそ2～3ヶ月間隔で開催し、コミュニケーションを活性化</a:t>
            </a:r>
            <a:endParaRPr/>
          </a:p>
        </p:txBody>
      </p:sp>
      <p:graphicFrame>
        <p:nvGraphicFramePr>
          <p:cNvPr id="461" name="Google Shape;461;g373d37e5442_0_363"/>
          <p:cNvGraphicFramePr/>
          <p:nvPr/>
        </p:nvGraphicFramePr>
        <p:xfrm>
          <a:off x="480626" y="1515744"/>
          <a:ext cx="3000000" cy="3000000"/>
        </p:xfrm>
        <a:graphic>
          <a:graphicData uri="http://schemas.openxmlformats.org/drawingml/2006/table">
            <a:tbl>
              <a:tblPr bandRow="1">
                <a:noFill/>
                <a:tableStyleId>{D91970DB-2D4D-4416-85AE-79D5B2F8E70A}</a:tableStyleId>
              </a:tblPr>
              <a:tblGrid>
                <a:gridCol w="500575"/>
                <a:gridCol w="1500750"/>
                <a:gridCol w="2272925"/>
                <a:gridCol w="7248050"/>
              </a:tblGrid>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2017/12/27</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ソニー</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本社 クリエイティブラウンジ</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#02</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2018/02/22</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日立</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品川オフィス</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#03</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2018/04/19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Panasonic</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Wonder Lab Osaka</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2018/06/13</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トヨタ自動車</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名古屋オフィス</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2018/08/31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富士通</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川崎工場</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#06</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2018/10/31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東芝</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ラゾーナ川崎東芝ビル</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01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#07</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2018/12/05</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テュフズードジャパン</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新宿</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2019/02/28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三菱電機</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本社（丸の内）</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2019/04/18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デンソーテン</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兵庫</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2019/07/16</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富士通</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蒲田ソリューションスクエア</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2019/09/19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オリンパス</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技術開発センター宇津木</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#12</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2019/12/19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NEC</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NEC本社ビル（田町）</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#13</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2020/02/18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ディー・エヌ・エー </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渋谷ヒカリエ　</a:t>
                      </a:r>
                      <a:r>
                        <a:rPr lang="en-US" sz="1400" u="none" cap="none" strike="noStrike">
                          <a:solidFill>
                            <a:srgbClr val="FF0000"/>
                          </a:solidFill>
                        </a:rPr>
                        <a:t>［コロナのため開催中止］</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174475">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#14 ~ #25 </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hMerge="1"/>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2020: 04/23, 06/18, 10/15, 12/16　　2021: 03/17, 05/26, 07/29, 10/20　　2022: 01/21, 04/20, 07/29 ,10/31</a:t>
                      </a:r>
                      <a:endParaRPr sz="1400" u="none" cap="none" strike="noStrike"/>
                    </a:p>
                    <a:p>
                      <a:pPr indent="0" lvl="0" marL="0" marR="0" rtl="0" algn="l">
                        <a:lnSpc>
                          <a:spcPct val="100000"/>
                        </a:lnSpc>
                        <a:spcBef>
                          <a:spcPts val="0"/>
                        </a:spcBef>
                        <a:spcAft>
                          <a:spcPts val="0"/>
                        </a:spcAft>
                        <a:buClr>
                          <a:schemeClr val="dk1"/>
                        </a:buClr>
                        <a:buSzPts val="1400"/>
                        <a:buFont typeface="Quattrocento Sans"/>
                        <a:buNone/>
                      </a:pPr>
                      <a:r>
                        <a:rPr lang="en-US" sz="1400" u="none" cap="none" strike="noStrike"/>
                        <a:t>Zoom hosted by ソシオネクスト　　　</a:t>
                      </a:r>
                      <a:r>
                        <a:rPr lang="en-US" sz="1400" u="none" cap="none" strike="noStrike">
                          <a:solidFill>
                            <a:srgbClr val="FF0000"/>
                          </a:solidFill>
                        </a:rPr>
                        <a:t>［オンラインのみ］</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hMerge="1"/>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2023/02/09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日立ソリューションズ</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日立大森ビル　　　　　　　　　　　　　</a:t>
                      </a:r>
                      <a:r>
                        <a:rPr lang="en-US" sz="1400" u="none" cap="none" strike="noStrike">
                          <a:solidFill>
                            <a:srgbClr val="FF0000"/>
                          </a:solidFill>
                        </a:rPr>
                        <a:t>［リアル・オンライン ハイブリッド］</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#27</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2023/05/18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NEC</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玉川事業場</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2023/07/11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富士通</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Ridgelinez（丸の内）</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#29</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2023/10/05</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ソシオネクスト</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京都事業所</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#30</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2024/02/28</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サイバートラスト</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アークヒルズ仙石山森タワー（六本木）</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Quattrocento Sans"/>
                          <a:ea typeface="Quattrocento Sans"/>
                          <a:cs typeface="Quattrocento Sans"/>
                          <a:sym typeface="Quattrocento Sans"/>
                        </a:rPr>
                        <a:t>#31</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Quattrocento Sans"/>
                          <a:ea typeface="Quattrocento Sans"/>
                          <a:cs typeface="Quattrocento Sans"/>
                          <a:sym typeface="Quattrocento Sans"/>
                        </a:rPr>
                        <a:t>2024/06/27</a:t>
                      </a:r>
                      <a:endParaRPr sz="1400" u="none" cap="none" strike="noStrike">
                        <a:solidFill>
                          <a:schemeClr val="dk1"/>
                        </a:solidFill>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Quattrocento Sans"/>
                          <a:ea typeface="Quattrocento Sans"/>
                          <a:cs typeface="Quattrocento Sans"/>
                          <a:sym typeface="Quattrocento Sans"/>
                        </a:rPr>
                        <a:t>キオクシア</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Quattrocento Sans"/>
                          <a:ea typeface="Quattrocento Sans"/>
                          <a:cs typeface="Quattrocento Sans"/>
                          <a:sym typeface="Quattrocento Sans"/>
                        </a:rPr>
                        <a:t>田町ステーションタワー</a:t>
                      </a:r>
                      <a:endParaRPr sz="1400" u="none" cap="none" strike="noStrike">
                        <a:solidFill>
                          <a:schemeClr val="dk1"/>
                        </a:solidFill>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#32</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2024/10/17-18</a:t>
                      </a:r>
                      <a:endParaRPr sz="1400" u="none" cap="none" strike="noStrike">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ダイキン工業</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大阪梅田ツインタワーズ・サウス</a:t>
                      </a:r>
                      <a:endParaRPr sz="1400" u="none" cap="none" strike="noStrike"/>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4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#33</a:t>
                      </a:r>
                      <a:endParaRPr sz="1400" u="none" cap="none" strike="noStrike">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2025/3/3-4</a:t>
                      </a:r>
                      <a:endParaRPr sz="1400" u="none" cap="none" strike="noStrike">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トヨタ自動車</a:t>
                      </a:r>
                      <a:endParaRPr sz="1400" u="none" cap="none" strike="noStrike">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Quattrocento Sans"/>
                          <a:ea typeface="Quattrocento Sans"/>
                          <a:cs typeface="Quattrocento Sans"/>
                          <a:sym typeface="Quattrocento Sans"/>
                        </a:rPr>
                        <a:t>大手町オフィス</a:t>
                      </a:r>
                      <a:endParaRPr sz="1400" u="none" cap="none" strike="noStrike">
                        <a:latin typeface="Quattrocento Sans"/>
                        <a:ea typeface="Quattrocento Sans"/>
                        <a:cs typeface="Quattrocento Sans"/>
                        <a:sym typeface="Quattrocento Sans"/>
                      </a:endParaRPr>
                    </a:p>
                  </a:txBody>
                  <a:tcPr marT="0" marB="0" marR="36000" marL="360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62" name="Google Shape;462;g373d37e5442_0_363"/>
          <p:cNvPicPr preferRelativeResize="0"/>
          <p:nvPr/>
        </p:nvPicPr>
        <p:blipFill rotWithShape="1">
          <a:blip r:embed="rId3">
            <a:alphaModFix/>
          </a:blip>
          <a:srcRect b="0" l="0" r="0" t="0"/>
          <a:stretch/>
        </p:blipFill>
        <p:spPr>
          <a:xfrm>
            <a:off x="7125052" y="1678650"/>
            <a:ext cx="4877873" cy="2397300"/>
          </a:xfrm>
          <a:prstGeom prst="rect">
            <a:avLst/>
          </a:prstGeom>
          <a:noFill/>
          <a:ln>
            <a:noFill/>
          </a:ln>
        </p:spPr>
      </p:pic>
      <p:sp>
        <p:nvSpPr>
          <p:cNvPr id="463" name="Google Shape;463;g373d37e5442_0_363"/>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4" name="Google Shape;464;g373d37e5442_0_363"/>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465" name="Google Shape;465;g373d37e5442_0_363"/>
          <p:cNvSpPr txBox="1"/>
          <p:nvPr/>
        </p:nvSpPr>
        <p:spPr>
          <a:xfrm>
            <a:off x="7891150" y="5552125"/>
            <a:ext cx="4111800" cy="940800"/>
          </a:xfrm>
          <a:prstGeom prst="rect">
            <a:avLst/>
          </a:prstGeom>
          <a:noFill/>
          <a:ln cap="flat" cmpd="sng" w="9525">
            <a:solidFill>
              <a:srgbClr val="00849D"/>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188595" lvl="0" marL="180975" marR="0" rtl="0" algn="l">
              <a:lnSpc>
                <a:spcPct val="100000"/>
              </a:lnSpc>
              <a:spcBef>
                <a:spcPts val="0"/>
              </a:spcBef>
              <a:spcAft>
                <a:spcPts val="0"/>
              </a:spcAft>
              <a:buClr>
                <a:srgbClr val="0070C0"/>
              </a:buClr>
              <a:buSzPct val="100000"/>
              <a:buFont typeface="Arial"/>
              <a:buChar char="•"/>
            </a:pPr>
            <a:r>
              <a:rPr b="1" i="0" lang="en-US" sz="1600" u="none" cap="none" strike="noStrike">
                <a:solidFill>
                  <a:srgbClr val="0070C0"/>
                </a:solidFill>
                <a:latin typeface="Quattrocento Sans"/>
                <a:ea typeface="Quattrocento Sans"/>
                <a:cs typeface="Quattrocento Sans"/>
                <a:sym typeface="Quattrocento Sans"/>
              </a:rPr>
              <a:t>コロナ禍以降、全体会合はオンラインに</a:t>
            </a:r>
            <a:endParaRPr b="1" i="0" sz="1600" u="none" cap="none" strike="noStrike">
              <a:solidFill>
                <a:srgbClr val="0070C0"/>
              </a:solidFill>
              <a:latin typeface="Quattrocento Sans"/>
              <a:ea typeface="Quattrocento Sans"/>
              <a:cs typeface="Quattrocento Sans"/>
              <a:sym typeface="Quattrocento Sans"/>
            </a:endParaRPr>
          </a:p>
          <a:p>
            <a:pPr indent="-188595" lvl="0" marL="180975" marR="0" rtl="0" algn="l">
              <a:lnSpc>
                <a:spcPct val="100000"/>
              </a:lnSpc>
              <a:spcBef>
                <a:spcPts val="0"/>
              </a:spcBef>
              <a:spcAft>
                <a:spcPts val="0"/>
              </a:spcAft>
              <a:buClr>
                <a:srgbClr val="0070C0"/>
              </a:buClr>
              <a:buSzPct val="100000"/>
              <a:buFont typeface="Arial"/>
              <a:buChar char="•"/>
            </a:pPr>
            <a:r>
              <a:rPr b="1" i="0" lang="en-US" sz="1600" u="none" cap="none" strike="noStrike">
                <a:solidFill>
                  <a:srgbClr val="0070C0"/>
                </a:solidFill>
                <a:latin typeface="Quattrocento Sans"/>
                <a:ea typeface="Quattrocento Sans"/>
                <a:cs typeface="Quattrocento Sans"/>
                <a:sym typeface="Quattrocento Sans"/>
              </a:rPr>
              <a:t>オンラインでもsg活動をベースに活発に活動</a:t>
            </a:r>
            <a:endParaRPr b="1" i="0" sz="1600" u="none" cap="none" strike="noStrike">
              <a:solidFill>
                <a:srgbClr val="0070C0"/>
              </a:solidFill>
              <a:latin typeface="Quattrocento Sans"/>
              <a:ea typeface="Quattrocento Sans"/>
              <a:cs typeface="Quattrocento Sans"/>
              <a:sym typeface="Quattrocento Sans"/>
            </a:endParaRPr>
          </a:p>
          <a:p>
            <a:pPr indent="-188595" lvl="0" marL="180975" marR="0" rtl="0" algn="l">
              <a:lnSpc>
                <a:spcPct val="100000"/>
              </a:lnSpc>
              <a:spcBef>
                <a:spcPts val="0"/>
              </a:spcBef>
              <a:spcAft>
                <a:spcPts val="0"/>
              </a:spcAft>
              <a:buClr>
                <a:srgbClr val="0070C0"/>
              </a:buClr>
              <a:buSzPct val="100000"/>
              <a:buFont typeface="Arial"/>
              <a:buChar char="•"/>
            </a:pPr>
            <a:r>
              <a:rPr b="1" i="0" lang="en-US" sz="1600" u="none" cap="none" strike="noStrike">
                <a:solidFill>
                  <a:srgbClr val="0070C0"/>
                </a:solidFill>
                <a:latin typeface="Quattrocento Sans"/>
                <a:ea typeface="Quattrocento Sans"/>
                <a:cs typeface="Quattrocento Sans"/>
                <a:sym typeface="Quattrocento Sans"/>
              </a:rPr>
              <a:t>第26回よりリアル・オンライン会合を開始</a:t>
            </a:r>
            <a:endParaRPr b="1" i="0" sz="1600" u="none" cap="none" strike="noStrike">
              <a:solidFill>
                <a:srgbClr val="0070C0"/>
              </a:solidFill>
              <a:latin typeface="Quattrocento Sans"/>
              <a:ea typeface="Quattrocento Sans"/>
              <a:cs typeface="Quattrocento Sans"/>
              <a:sym typeface="Quattrocento Sans"/>
            </a:endParaRPr>
          </a:p>
          <a:p>
            <a:pPr indent="-188595" lvl="0" marL="180975" marR="0" rtl="0" algn="l">
              <a:lnSpc>
                <a:spcPct val="100000"/>
              </a:lnSpc>
              <a:spcBef>
                <a:spcPts val="0"/>
              </a:spcBef>
              <a:spcAft>
                <a:spcPts val="0"/>
              </a:spcAft>
              <a:buClr>
                <a:srgbClr val="0070C0"/>
              </a:buClr>
              <a:buSzPct val="100000"/>
              <a:buFont typeface="Arial"/>
              <a:buChar char="•"/>
            </a:pPr>
            <a:r>
              <a:rPr b="1" i="0" lang="en-US" sz="1600" u="none" cap="none" strike="noStrike">
                <a:solidFill>
                  <a:srgbClr val="0070C0"/>
                </a:solidFill>
                <a:latin typeface="Quattrocento Sans"/>
                <a:ea typeface="Quattrocento Sans"/>
                <a:cs typeface="Quattrocento Sans"/>
                <a:sym typeface="Quattrocento Sans"/>
              </a:rPr>
              <a:t>リアルでの活動活性化</a:t>
            </a:r>
            <a:endParaRPr b="0" i="0" sz="1400" u="none" cap="none" strike="noStrike">
              <a:solidFill>
                <a:srgbClr val="000000"/>
              </a:solidFill>
              <a:latin typeface="Arial"/>
              <a:ea typeface="Arial"/>
              <a:cs typeface="Arial"/>
              <a:sym typeface="Arial"/>
            </a:endParaRPr>
          </a:p>
        </p:txBody>
      </p:sp>
      <p:sp>
        <p:nvSpPr>
          <p:cNvPr id="466" name="Google Shape;466;g373d37e5442_0_363"/>
          <p:cNvSpPr/>
          <p:nvPr/>
        </p:nvSpPr>
        <p:spPr>
          <a:xfrm>
            <a:off x="7613581" y="4752606"/>
            <a:ext cx="173400" cy="219900"/>
          </a:xfrm>
          <a:prstGeom prst="down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g373d37e5442_0_375"/>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Arial"/>
                <a:ea typeface="Arial"/>
                <a:cs typeface="Arial"/>
                <a:sym typeface="Arial"/>
              </a:rPr>
              <a:t>全体会合:  OpenChain Japan Community Day</a:t>
            </a:r>
            <a:endParaRPr>
              <a:latin typeface="Arial"/>
              <a:ea typeface="Arial"/>
              <a:cs typeface="Arial"/>
              <a:sym typeface="Arial"/>
            </a:endParaRPr>
          </a:p>
        </p:txBody>
      </p:sp>
      <p:sp>
        <p:nvSpPr>
          <p:cNvPr id="473" name="Google Shape;473;g373d37e5442_0_375"/>
          <p:cNvSpPr txBox="1"/>
          <p:nvPr>
            <p:ph idx="1" type="body"/>
          </p:nvPr>
        </p:nvSpPr>
        <p:spPr>
          <a:xfrm>
            <a:off x="889200" y="1088821"/>
            <a:ext cx="10320000" cy="3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最近のテーマ</a:t>
            </a:r>
            <a:endParaRPr b="1" sz="2400">
              <a:latin typeface="Quattrocento Sans"/>
              <a:ea typeface="Quattrocento Sans"/>
              <a:cs typeface="Quattrocento Sans"/>
              <a:sym typeface="Quattrocento Sans"/>
            </a:endParaRPr>
          </a:p>
        </p:txBody>
      </p:sp>
      <p:graphicFrame>
        <p:nvGraphicFramePr>
          <p:cNvPr id="474" name="Google Shape;474;g373d37e5442_0_375"/>
          <p:cNvGraphicFramePr/>
          <p:nvPr/>
        </p:nvGraphicFramePr>
        <p:xfrm>
          <a:off x="372978" y="1505780"/>
          <a:ext cx="3000000" cy="3000000"/>
        </p:xfrm>
        <a:graphic>
          <a:graphicData uri="http://schemas.openxmlformats.org/drawingml/2006/table">
            <a:tbl>
              <a:tblPr>
                <a:noFill/>
                <a:tableStyleId>{FF0CE7D7-FD36-4CDB-98A4-26AA79B2C4B5}</a:tableStyleId>
              </a:tblPr>
              <a:tblGrid>
                <a:gridCol w="671350"/>
                <a:gridCol w="1169250"/>
                <a:gridCol w="8557600"/>
                <a:gridCol w="1036900"/>
              </a:tblGrid>
              <a:tr h="2733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No.</a:t>
                      </a:r>
                      <a:endParaRPr sz="16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開催日</a:t>
                      </a:r>
                      <a:endParaRPr sz="1400" u="none" cap="none" strike="noStrike"/>
                    </a:p>
                  </a:txBody>
                  <a:tcPr marT="27425" marB="27425" marR="91450" marL="91450">
                    <a:lnL cap="flat" cmpd="sng" w="12700">
                      <a:solidFill>
                        <a:srgbClr val="68A2DB"/>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テーマ</a:t>
                      </a:r>
                      <a:endParaRPr sz="1400" u="none" cap="none" strike="noStrike"/>
                    </a:p>
                  </a:txBody>
                  <a:tcPr marT="27425" marB="27425" marR="91450" marL="91450">
                    <a:lnL cap="flat" cmpd="sng" w="12700">
                      <a:solidFill>
                        <a:srgbClr val="68A2DB"/>
                      </a:solidFill>
                      <a:prstDash val="solid"/>
                      <a:round/>
                      <a:headEnd len="sm" w="sm" type="none"/>
                      <a:tailEnd len="sm" w="sm" type="none"/>
                    </a:lnL>
                    <a:lnR cap="flat" cmpd="sng" w="12700">
                      <a:solidFill>
                        <a:srgbClr val="68A2DB"/>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参加者数</a:t>
                      </a:r>
                      <a:endParaRPr sz="1400" u="none" cap="none" strike="noStrike"/>
                    </a:p>
                  </a:txBody>
                  <a:tcPr marT="27425" marB="27425" marR="91450" marL="91450" anchor="ctr">
                    <a:lnL cap="flat" cmpd="sng" w="12700">
                      <a:solidFill>
                        <a:srgbClr val="68A2DB"/>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5B9BD5"/>
                    </a:solidFill>
                  </a:tcPr>
                </a:tc>
              </a:tr>
              <a:tr h="2209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第24回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2022/07/29</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Quattrocento Sans"/>
                          <a:ea typeface="Quattrocento Sans"/>
                          <a:cs typeface="Quattrocento Sans"/>
                          <a:sym typeface="Quattrocento Sans"/>
                        </a:rPr>
                        <a:t>Open Source Program Office 立ち上げの背景</a:t>
                      </a:r>
                      <a:r>
                        <a:rPr lang="en-US" sz="1050" u="none" cap="none" strike="noStrike">
                          <a:latin typeface="Quattrocento Sans"/>
                          <a:ea typeface="Quattrocento Sans"/>
                          <a:cs typeface="Quattrocento Sans"/>
                          <a:sym typeface="Quattrocento Sans"/>
                        </a:rPr>
                        <a:t>（サイバートラスト）</a:t>
                      </a:r>
                      <a:endParaRPr sz="1100" u="none" cap="none" strike="noStrike">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53</a:t>
                      </a:r>
                      <a:endParaRPr sz="12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chemeClr val="dk1"/>
                      </a:solidFill>
                      <a:prstDash val="dot"/>
                      <a:round/>
                      <a:headEnd len="sm" w="sm" type="none"/>
                      <a:tailEnd len="sm" w="sm" type="none"/>
                    </a:lnB>
                  </a:tcPr>
                </a:tc>
              </a:tr>
              <a:tr h="2209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第25回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2022/10/31</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Quattrocento Sans"/>
                          <a:ea typeface="Quattrocento Sans"/>
                          <a:cs typeface="Quattrocento Sans"/>
                          <a:sym typeface="Quattrocento Sans"/>
                        </a:rPr>
                        <a:t>Leaflet SubWGよりお知らせ、OSPO SGの紹介</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48</a:t>
                      </a:r>
                      <a:endParaRPr sz="12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848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第26回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2023/02/09</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OSSの取組みの紹介、SPDX用拡張機能 on VSCode の紹介 </a:t>
                      </a:r>
                      <a:r>
                        <a:rPr lang="en-US" sz="1050" u="none" cap="none" strike="noStrike">
                          <a:latin typeface="Quattrocento Sans"/>
                          <a:ea typeface="Quattrocento Sans"/>
                          <a:cs typeface="Quattrocento Sans"/>
                          <a:sym typeface="Quattrocento Sans"/>
                        </a:rPr>
                        <a:t>(日立ソリューションズ)</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「ISO/IEC 5230の適合に向けて」、「OSS教育の整備と全社展開」</a:t>
                      </a:r>
                      <a:r>
                        <a:rPr lang="en-US" sz="1050" u="none" cap="none" strike="noStrike">
                          <a:latin typeface="Quattrocento Sans"/>
                          <a:ea typeface="Quattrocento Sans"/>
                          <a:cs typeface="Quattrocento Sans"/>
                          <a:sym typeface="Quattrocento Sans"/>
                        </a:rPr>
                        <a:t>(東芝)</a:t>
                      </a:r>
                      <a:endParaRPr sz="1100" u="none" cap="none" strike="noStrike">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209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第27回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2023/05/18</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lang="en-US" sz="1100" u="none" cap="none" strike="noStrike">
                          <a:latin typeface="Quattrocento Sans"/>
                          <a:ea typeface="Quattrocento Sans"/>
                          <a:cs typeface="Quattrocento Sans"/>
                          <a:sym typeface="Quattrocento Sans"/>
                        </a:rPr>
                        <a:t>OSS鳥瞰図紹介、FAQ SG 活動紹介、SBOM SG 活動紹介</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5521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第28回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2023/07/11</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OSSコミュニティ活動とOpenSSFの</a:t>
                      </a:r>
                      <a:r>
                        <a:rPr lang="en-US" sz="1050" u="none" cap="none" strike="noStrike">
                          <a:latin typeface="Quattrocento Sans"/>
                          <a:ea typeface="Quattrocento Sans"/>
                          <a:cs typeface="Quattrocento Sans"/>
                          <a:sym typeface="Quattrocento Sans"/>
                        </a:rPr>
                        <a:t>紹介 (日立製作所　中村さん) </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教育サブグループの新教育教材について</a:t>
                      </a:r>
                      <a:r>
                        <a:rPr lang="en-US" sz="1050" u="none" cap="none" strike="noStrike">
                          <a:latin typeface="Quattrocento Sans"/>
                          <a:ea typeface="Quattrocento Sans"/>
                          <a:cs typeface="Quattrocento Sans"/>
                          <a:sym typeface="Quattrocento Sans"/>
                        </a:rPr>
                        <a:t> (岩田さん)</a:t>
                      </a:r>
                      <a:endParaRPr sz="1200" u="none" cap="none" strike="noStrike"/>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富士通でのOSS LICENSEスキルの人材育成</a:t>
                      </a:r>
                      <a:r>
                        <a:rPr lang="en-US" sz="1050" u="none" cap="none" strike="noStrike">
                          <a:latin typeface="Quattrocento Sans"/>
                          <a:ea typeface="Quattrocento Sans"/>
                          <a:cs typeface="Quattrocento Sans"/>
                          <a:sym typeface="Quattrocento Sans"/>
                        </a:rPr>
                        <a:t> (富士通　大内さん)</a:t>
                      </a:r>
                      <a:endParaRPr sz="1100" u="none" cap="none" strike="noStrike">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729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第29回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2023/10/05</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ソシオネクスト、村田製作所の取り組み紹介</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ライトニングトーク「SBOM対応、どうする？どうしてる？いま、社内はどんな状態？」</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713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第30回</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2024/02/28</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SPDX membershipについて</a:t>
                      </a:r>
                      <a:r>
                        <a:rPr lang="en-US" sz="1050" u="none" cap="none" strike="noStrike">
                          <a:latin typeface="Quattrocento Sans"/>
                          <a:ea typeface="Quattrocento Sans"/>
                          <a:cs typeface="Quattrocento Sans"/>
                          <a:sym typeface="Quattrocento Sans"/>
                        </a:rPr>
                        <a:t> (ソニーグループ株式会社 小保田さん)</a:t>
                      </a:r>
                      <a:endParaRPr sz="1200" u="none" cap="none" strike="noStrike"/>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OSSサプライチェーン上流 企業でのオープンソース活動 </a:t>
                      </a:r>
                      <a:r>
                        <a:rPr lang="en-US" sz="1050" u="none" cap="none" strike="noStrike">
                          <a:latin typeface="Quattrocento Sans"/>
                          <a:ea typeface="Quattrocento Sans"/>
                          <a:cs typeface="Quattrocento Sans"/>
                          <a:sym typeface="Quattrocento Sans"/>
                        </a:rPr>
                        <a:t>(サイバートラスト 鈴木さん、池田さん)</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How We Navigate an Open Source Compliance and Contribution</a:t>
                      </a:r>
                      <a:r>
                        <a:rPr lang="en-US" sz="1050" u="none" cap="none" strike="noStrike">
                          <a:latin typeface="Quattrocento Sans"/>
                          <a:ea typeface="Quattrocento Sans"/>
                          <a:cs typeface="Quattrocento Sans"/>
                          <a:sym typeface="Quattrocento Sans"/>
                        </a:rPr>
                        <a:t> (ソニーセミコンダクタソリューションズ 下村さん、飯田さん)</a:t>
                      </a:r>
                      <a:endParaRPr sz="1100" u="none" cap="none" strike="noStrike">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7195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第31回</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2024/06/27</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OSS推進チームの活動紹介 (</a:t>
                      </a:r>
                      <a:r>
                        <a:rPr b="0" lang="en-US" sz="1100" u="none" cap="none" strike="noStrike">
                          <a:latin typeface="Quattrocento Sans"/>
                          <a:ea typeface="Quattrocento Sans"/>
                          <a:cs typeface="Quattrocento Sans"/>
                          <a:sym typeface="Quattrocento Sans"/>
                        </a:rPr>
                        <a:t>サイボウズ株式会社　武内さん)</a:t>
                      </a:r>
                      <a:endParaRPr b="0"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OSPOの活動紹介 (トヨタ自動車　遠藤さん)</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現地で体験！オープンソースイベント参加のメリット</a:t>
                      </a:r>
                      <a:endParaRPr sz="1200" u="none" cap="none" strike="noStrike"/>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ライトニングトーク「OSS コンプライアンス～組織・体制面～ Revival」</a:t>
                      </a:r>
                      <a:endParaRPr sz="12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5521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第32回</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2024/10/17-18</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本田技研工業株式会社におけるOpenChain認証取得 (本田技研工業株式会社 坪内さん、日下部さん)</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SBOM動向 (株式会社東芝 忍頂寺さん、ソニーグループ株式会社 小保田さん)</a:t>
                      </a:r>
                      <a:endParaRPr sz="1100" u="none" cap="none" strike="noStrike">
                        <a:latin typeface="Quattrocento Sans"/>
                        <a:ea typeface="Quattrocento Sans"/>
                        <a:cs typeface="Quattrocento Sans"/>
                        <a:sym typeface="Quattrocento Sans"/>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solidFill>
                            <a:schemeClr val="dk1"/>
                          </a:solidFill>
                          <a:latin typeface="Quattrocento Sans"/>
                          <a:ea typeface="Quattrocento Sans"/>
                          <a:cs typeface="Quattrocento Sans"/>
                          <a:sym typeface="Quattrocento Sans"/>
                        </a:rPr>
                        <a:t>有識者によるパネルディスカッション</a:t>
                      </a:r>
                      <a:endParaRPr sz="1100" u="none" cap="none" strike="noStrike">
                        <a:latin typeface="Quattrocento Sans"/>
                        <a:ea typeface="Quattrocento Sans"/>
                        <a:cs typeface="Quattrocento Sans"/>
                        <a:sym typeface="Quattrocento Sans"/>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298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第33回</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2025/3/3-4</a:t>
                      </a:r>
                      <a:endParaRPr sz="1100" u="none" cap="none" strike="noStrike"/>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トヨタ自動車のオープンソース活動の紹介 (トヨタ自動車株式会社 遠藤さん)</a:t>
                      </a:r>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自動車業界におけるSBOM - 経産省SBOM実証事業より – (株式会社日立ソリューションズ 渡邊さん)</a:t>
                      </a:r>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Automotive Open Source Panel (OpenChain有志メンバー)</a:t>
                      </a:r>
                      <a:endParaRPr/>
                    </a:p>
                    <a:p>
                      <a:pPr indent="-180975" lvl="0" marL="180975" marR="0" rtl="0" algn="l">
                        <a:lnSpc>
                          <a:spcPct val="100000"/>
                        </a:lnSpc>
                        <a:spcBef>
                          <a:spcPts val="0"/>
                        </a:spcBef>
                        <a:spcAft>
                          <a:spcPts val="0"/>
                        </a:spcAft>
                        <a:buClr>
                          <a:schemeClr val="dk1"/>
                        </a:buClr>
                        <a:buSzPts val="1200"/>
                        <a:buFont typeface="Arial"/>
                        <a:buChar char="•"/>
                      </a:pPr>
                      <a:r>
                        <a:rPr lang="en-US" sz="1100" u="none" cap="none" strike="noStrike">
                          <a:latin typeface="Quattrocento Sans"/>
                          <a:ea typeface="Quattrocento Sans"/>
                          <a:cs typeface="Quattrocento Sans"/>
                          <a:sym typeface="Quattrocento Sans"/>
                        </a:rPr>
                        <a:t>Project ESSTRA：ソフトウェアの透明性とトレーサビリティを強化するソフトウェアスイート (ソニーグループ株式会社 生江さん)</a:t>
                      </a:r>
                      <a:endParaRPr/>
                    </a:p>
                  </a:txBody>
                  <a:tcPr marT="27425" marB="274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27425" marB="274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bl>
          </a:graphicData>
        </a:graphic>
      </p:graphicFrame>
      <p:sp>
        <p:nvSpPr>
          <p:cNvPr id="475" name="Google Shape;475;g373d37e5442_0_375"/>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476" name="Google Shape;476;g373d37e5442_0_375"/>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73d37e5442_0_384"/>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Arial"/>
                <a:ea typeface="Arial"/>
                <a:cs typeface="Arial"/>
                <a:sym typeface="Arial"/>
              </a:rPr>
              <a:t>OpenChain Japan WG Web Page, ML &amp; Slack</a:t>
            </a:r>
            <a:endParaRPr b="1">
              <a:latin typeface="Arial"/>
              <a:ea typeface="Arial"/>
              <a:cs typeface="Arial"/>
              <a:sym typeface="Arial"/>
            </a:endParaRPr>
          </a:p>
        </p:txBody>
      </p:sp>
      <p:sp>
        <p:nvSpPr>
          <p:cNvPr id="483" name="Google Shape;483;g373d37e5442_0_384"/>
          <p:cNvSpPr txBox="1"/>
          <p:nvPr>
            <p:ph idx="1" type="body"/>
          </p:nvPr>
        </p:nvSpPr>
        <p:spPr>
          <a:xfrm>
            <a:off x="889200" y="1357200"/>
            <a:ext cx="10320000" cy="1170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b="1" lang="en-US" sz="2400">
                <a:latin typeface="Quattrocento Sans"/>
                <a:ea typeface="Quattrocento Sans"/>
                <a:cs typeface="Quattrocento Sans"/>
                <a:sym typeface="Quattrocento Sans"/>
              </a:rPr>
              <a:t>Japan WG 活動をきっかけに、オープンソース に参加しませんか</a:t>
            </a:r>
            <a:endParaRPr b="1" sz="2400">
              <a:latin typeface="Quattrocento Sans"/>
              <a:ea typeface="Quattrocento Sans"/>
              <a:cs typeface="Quattrocento Sans"/>
              <a:sym typeface="Quattrocento Sans"/>
            </a:endParaRPr>
          </a:p>
          <a:p>
            <a:pPr indent="0" lvl="0" marL="0" rtl="0" algn="l">
              <a:lnSpc>
                <a:spcPct val="100000"/>
              </a:lnSpc>
              <a:spcBef>
                <a:spcPts val="600"/>
              </a:spcBef>
              <a:spcAft>
                <a:spcPts val="0"/>
              </a:spcAft>
              <a:buSzPts val="1800"/>
              <a:buNone/>
            </a:pPr>
            <a:r>
              <a:rPr lang="en-US" sz="1800">
                <a:latin typeface="Quattrocento Sans"/>
                <a:ea typeface="Quattrocento Sans"/>
                <a:cs typeface="Quattrocento Sans"/>
                <a:sym typeface="Quattrocento Sans"/>
              </a:rPr>
              <a:t>※ニューストピックや会合のアナウンス等のフォーマルな案内は主にML、</a:t>
            </a:r>
            <a:endParaRPr sz="1800">
              <a:latin typeface="Quattrocento Sans"/>
              <a:ea typeface="Quattrocento Sans"/>
              <a:cs typeface="Quattrocento Sans"/>
              <a:sym typeface="Quattrocento Sans"/>
            </a:endParaRPr>
          </a:p>
          <a:p>
            <a:pPr indent="0" lvl="0" marL="0" rtl="0" algn="l">
              <a:lnSpc>
                <a:spcPct val="100000"/>
              </a:lnSpc>
              <a:spcBef>
                <a:spcPts val="540"/>
              </a:spcBef>
              <a:spcAft>
                <a:spcPts val="0"/>
              </a:spcAft>
              <a:buSzPts val="1800"/>
              <a:buNone/>
            </a:pPr>
            <a:r>
              <a:rPr lang="en-US" sz="1800">
                <a:latin typeface="Quattrocento Sans"/>
                <a:ea typeface="Quattrocento Sans"/>
                <a:cs typeface="Quattrocento Sans"/>
                <a:sym typeface="Quattrocento Sans"/>
              </a:rPr>
              <a:t>　</a:t>
            </a:r>
            <a:r>
              <a:rPr b="1" lang="en-US" sz="1800" u="sng">
                <a:latin typeface="Quattrocento Sans"/>
                <a:ea typeface="Quattrocento Sans"/>
                <a:cs typeface="Quattrocento Sans"/>
                <a:sym typeface="Quattrocento Sans"/>
              </a:rPr>
              <a:t>日頃のカジュアルな情報共有やコミュニケーションは主にSlackで行っています</a:t>
            </a:r>
            <a:r>
              <a:rPr lang="en-US" sz="1800">
                <a:latin typeface="Quattrocento Sans"/>
                <a:ea typeface="Quattrocento Sans"/>
                <a:cs typeface="Quattrocento Sans"/>
                <a:sym typeface="Quattrocento Sans"/>
              </a:rPr>
              <a:t>。</a:t>
            </a:r>
            <a:endParaRPr/>
          </a:p>
        </p:txBody>
      </p:sp>
      <p:graphicFrame>
        <p:nvGraphicFramePr>
          <p:cNvPr id="484" name="Google Shape;484;g373d37e5442_0_384"/>
          <p:cNvGraphicFramePr/>
          <p:nvPr/>
        </p:nvGraphicFramePr>
        <p:xfrm>
          <a:off x="933010" y="2510436"/>
          <a:ext cx="3000000" cy="3000000"/>
        </p:xfrm>
        <a:graphic>
          <a:graphicData uri="http://schemas.openxmlformats.org/drawingml/2006/table">
            <a:tbl>
              <a:tblPr bandRow="1" firstRow="1">
                <a:noFill/>
                <a:tableStyleId>{0E0972B6-4425-44EB-977B-22189A0A6720}</a:tableStyleId>
              </a:tblPr>
              <a:tblGrid>
                <a:gridCol w="2228200"/>
                <a:gridCol w="7195775"/>
              </a:tblGrid>
              <a:tr h="40810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chemeClr val="lt1"/>
                          </a:solidFill>
                        </a:rPr>
                        <a:t>Community</a:t>
                      </a:r>
                      <a:endParaRPr b="1" sz="2000" u="none" cap="none" strike="noStrike">
                        <a:solidFill>
                          <a:schemeClr val="lt1"/>
                        </a:solidFill>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chemeClr val="lt1"/>
                          </a:solidFill>
                        </a:rPr>
                        <a:t>URL or Mailing list</a:t>
                      </a:r>
                      <a:endParaRPr b="1" sz="2000" u="none" cap="none" strike="noStrike">
                        <a:solidFill>
                          <a:schemeClr val="lt1"/>
                        </a:solidFill>
                      </a:endParaRPr>
                    </a:p>
                  </a:txBody>
                  <a:tcPr marT="45725" marB="45725" marR="91450" marL="91450" anchor="ctr">
                    <a:lnB cap="flat" cmpd="sng" w="9525">
                      <a:solidFill>
                        <a:srgbClr val="000000">
                          <a:alpha val="0"/>
                        </a:srgbClr>
                      </a:solidFill>
                      <a:prstDash val="solid"/>
                      <a:round/>
                      <a:headEnd len="sm" w="sm" type="none"/>
                      <a:tailEnd len="sm" w="sm" type="none"/>
                    </a:lnB>
                    <a:solidFill>
                      <a:srgbClr val="5B9BD5"/>
                    </a:solidFill>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252525"/>
                          </a:solidFill>
                          <a:latin typeface="Quattrocento Sans"/>
                          <a:ea typeface="Quattrocento Sans"/>
                          <a:cs typeface="Quattrocento Sans"/>
                          <a:sym typeface="Quattrocento Sans"/>
                        </a:rPr>
                        <a:t>Main web site</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3"/>
                        </a:rPr>
                        <a:t>https://openchain-project.github.io/OpenChain-JWG/</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9525">
                      <a:solidFill>
                        <a:srgbClr val="000000">
                          <a:alpha val="0"/>
                        </a:srgbClr>
                      </a:solidFill>
                      <a:prstDash val="solid"/>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252525"/>
                          </a:solidFill>
                          <a:latin typeface="Quattrocento Sans"/>
                          <a:ea typeface="Quattrocento Sans"/>
                          <a:cs typeface="Quattrocento Sans"/>
                          <a:sym typeface="Quattrocento Sans"/>
                        </a:rPr>
                        <a:t>Japan WG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4"/>
                        </a:rPr>
                        <a:t>japan-wg+subscribe@lists.openchainproject.org</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Planning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5"/>
                        </a:rPr>
                        <a:t>japan-sg-planning+subscribe@lists.openchainproject.org</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FAQ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6"/>
                        </a:rPr>
                        <a:t>japan-sg-faq+subscribe@lists.openchainproject.org</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Education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7"/>
                        </a:rPr>
                        <a:t>japan-sg-education+subscribe@lists.openchainproject.org</a:t>
                      </a:r>
                      <a:endParaRPr b="1" sz="1800" u="none" cap="none" strike="noStrike">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SBOM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267CB9"/>
                        </a:buClr>
                        <a:buSzPts val="1800"/>
                        <a:buFont typeface="Arial"/>
                        <a:buNone/>
                      </a:pPr>
                      <a:r>
                        <a:rPr b="1" i="0" lang="en-US" sz="1800" u="sng" cap="none" strike="noStrike">
                          <a:solidFill>
                            <a:srgbClr val="105D9C"/>
                          </a:solidFill>
                          <a:latin typeface="Quattrocento Sans"/>
                          <a:ea typeface="Quattrocento Sans"/>
                          <a:cs typeface="Quattrocento Sans"/>
                          <a:sym typeface="Quattrocento Sans"/>
                          <a:hlinkClick r:id="rId8">
                            <a:extLst>
                              <a:ext uri="{A12FA001-AC4F-418D-AE19-62706E023703}">
                                <ahyp:hlinkClr val="tx"/>
                              </a:ext>
                            </a:extLst>
                          </a:hlinkClick>
                        </a:rPr>
                        <a:t>japan-sg-sbom+subscribe@lists.openchainproject.org</a:t>
                      </a:r>
                      <a:endParaRPr b="1" i="0" sz="1800" u="none" cap="none" strike="noStrike">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Automation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267CB9"/>
                        </a:buClr>
                        <a:buSzPts val="1800"/>
                        <a:buFont typeface="Noto Sans"/>
                        <a:buNone/>
                      </a:pPr>
                      <a:r>
                        <a:rPr b="1" i="0" lang="en-US" sz="1800" u="sng" cap="none" strike="noStrike">
                          <a:solidFill>
                            <a:srgbClr val="105D9C"/>
                          </a:solidFill>
                          <a:latin typeface="Quattrocento Sans"/>
                          <a:ea typeface="Quattrocento Sans"/>
                          <a:cs typeface="Quattrocento Sans"/>
                          <a:sym typeface="Quattrocento Sans"/>
                          <a:hlinkClick r:id="rId9">
                            <a:extLst>
                              <a:ext uri="{A12FA001-AC4F-418D-AE19-62706E023703}">
                                <ahyp:hlinkClr val="tx"/>
                              </a:ext>
                            </a:extLst>
                          </a:hlinkClick>
                        </a:rPr>
                        <a:t>japan-sg-automation+subscribe@lists.openchainproject.org</a:t>
                      </a:r>
                      <a:endParaRPr b="1" sz="1800" u="none" cap="none" strike="noStrike">
                        <a:solidFill>
                          <a:srgbClr val="105D9C"/>
                        </a:solidFill>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530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OSPO SG ML</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Quattrocento Sans"/>
                        <a:buNone/>
                      </a:pPr>
                      <a:r>
                        <a:rPr b="1" lang="en-US" sz="1800" u="sng" cap="none" strike="noStrike">
                          <a:solidFill>
                            <a:schemeClr val="hlink"/>
                          </a:solidFill>
                          <a:latin typeface="Quattrocento Sans"/>
                          <a:ea typeface="Quattrocento Sans"/>
                          <a:cs typeface="Quattrocento Sans"/>
                          <a:sym typeface="Quattrocento Sans"/>
                          <a:hlinkClick r:id="rId10"/>
                        </a:rPr>
                        <a:t>japan-sg-ospo+subscribe@lists.openchainproject.org</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376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Quattrocento Sans"/>
                          <a:ea typeface="Quattrocento Sans"/>
                          <a:cs typeface="Quattrocento Sans"/>
                          <a:sym typeface="Quattrocento Sans"/>
                        </a:rPr>
                        <a:t>Slack</a:t>
                      </a:r>
                      <a:endParaRPr b="1" sz="18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Quattrocento Sans"/>
                        <a:buNone/>
                      </a:pPr>
                      <a:r>
                        <a:rPr b="1" lang="en-US" sz="1200" u="sng" cap="none" strike="noStrike">
                          <a:solidFill>
                            <a:schemeClr val="hlink"/>
                          </a:solidFill>
                          <a:latin typeface="Quattrocento Sans"/>
                          <a:ea typeface="Quattrocento Sans"/>
                          <a:cs typeface="Quattrocento Sans"/>
                          <a:sym typeface="Quattrocento Sans"/>
                          <a:hlinkClick r:id="rId11"/>
                        </a:rPr>
                        <a:t>https://join.slack.com/t/openchain-japanwg/shared_invite/zt-2f9lbstd0-D__Jkfs_kwnyGhD0x7tTkw</a:t>
                      </a:r>
                      <a:endParaRPr b="1" sz="1200" u="none" cap="none" strike="noStrike">
                        <a:latin typeface="Quattrocento Sans"/>
                        <a:ea typeface="Quattrocento Sans"/>
                        <a:cs typeface="Quattrocento Sans"/>
                        <a:sym typeface="Quattrocento Sans"/>
                      </a:endParaRPr>
                    </a:p>
                  </a:txBody>
                  <a:tcPr marT="45725" marB="45725" marR="91450" marL="91450" anchor="ct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bl>
          </a:graphicData>
        </a:graphic>
      </p:graphicFrame>
      <p:pic>
        <p:nvPicPr>
          <p:cNvPr id="485" name="Google Shape;485;g373d37e5442_0_384"/>
          <p:cNvPicPr preferRelativeResize="0"/>
          <p:nvPr/>
        </p:nvPicPr>
        <p:blipFill rotWithShape="1">
          <a:blip r:embed="rId12">
            <a:alphaModFix/>
          </a:blip>
          <a:srcRect b="0" l="0" r="0" t="0"/>
          <a:stretch/>
        </p:blipFill>
        <p:spPr>
          <a:xfrm>
            <a:off x="10240434" y="1060255"/>
            <a:ext cx="1868376" cy="1868376"/>
          </a:xfrm>
          <a:prstGeom prst="rect">
            <a:avLst/>
          </a:prstGeom>
          <a:noFill/>
          <a:ln>
            <a:noFill/>
          </a:ln>
        </p:spPr>
      </p:pic>
      <p:sp>
        <p:nvSpPr>
          <p:cNvPr id="486" name="Google Shape;486;g373d37e5442_0_384"/>
          <p:cNvSpPr/>
          <p:nvPr/>
        </p:nvSpPr>
        <p:spPr>
          <a:xfrm>
            <a:off x="10356983" y="3341078"/>
            <a:ext cx="237600" cy="2567400"/>
          </a:xfrm>
          <a:prstGeom prst="rightBrace">
            <a:avLst>
              <a:gd fmla="val 8333" name="adj1"/>
              <a:gd fmla="val 50000" name="adj2"/>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rgbClr val="000000"/>
              </a:solidFill>
              <a:latin typeface="Arial"/>
              <a:ea typeface="Arial"/>
              <a:cs typeface="Arial"/>
              <a:sym typeface="Arial"/>
            </a:endParaRPr>
          </a:p>
        </p:txBody>
      </p:sp>
      <p:sp>
        <p:nvSpPr>
          <p:cNvPr id="487" name="Google Shape;487;g373d37e5442_0_384"/>
          <p:cNvSpPr txBox="1"/>
          <p:nvPr/>
        </p:nvSpPr>
        <p:spPr>
          <a:xfrm>
            <a:off x="10632638" y="4365915"/>
            <a:ext cx="114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空メールの送信で参加</a:t>
            </a:r>
            <a:endParaRPr b="0" i="0" sz="1400" u="none" cap="none" strike="noStrike">
              <a:solidFill>
                <a:schemeClr val="dk1"/>
              </a:solidFill>
              <a:latin typeface="Quattrocento Sans"/>
              <a:ea typeface="Quattrocento Sans"/>
              <a:cs typeface="Quattrocento Sans"/>
              <a:sym typeface="Quattrocento Sans"/>
            </a:endParaRPr>
          </a:p>
        </p:txBody>
      </p:sp>
      <p:sp>
        <p:nvSpPr>
          <p:cNvPr id="488" name="Google Shape;488;g373d37e5442_0_384"/>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489" name="Google Shape;489;g373d37e5442_0_384"/>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73d37e5442_0_15"/>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t/>
            </a:r>
            <a:endParaRPr b="1">
              <a:latin typeface="Quattrocento Sans"/>
              <a:ea typeface="Quattrocento Sans"/>
              <a:cs typeface="Quattrocento Sans"/>
              <a:sym typeface="Quattrocento Sans"/>
            </a:endParaRPr>
          </a:p>
        </p:txBody>
      </p:sp>
      <p:sp>
        <p:nvSpPr>
          <p:cNvPr id="87" name="Google Shape;87;g373d37e5442_0_15"/>
          <p:cNvSpPr txBox="1"/>
          <p:nvPr>
            <p:ph idx="1" type="body"/>
          </p:nvPr>
        </p:nvSpPr>
        <p:spPr>
          <a:xfrm>
            <a:off x="890271" y="1951719"/>
            <a:ext cx="10320000" cy="3068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000"/>
              <a:buNone/>
            </a:pPr>
            <a:r>
              <a:rPr b="1" lang="en-US" sz="4000">
                <a:solidFill>
                  <a:srgbClr val="00849D"/>
                </a:solidFill>
              </a:rPr>
              <a:t>OpenChain</a:t>
            </a:r>
            <a:r>
              <a:rPr b="1" lang="en-US" sz="4000">
                <a:solidFill>
                  <a:srgbClr val="00849D"/>
                </a:solidFill>
                <a:latin typeface="Arial"/>
                <a:ea typeface="Arial"/>
                <a:cs typeface="Arial"/>
                <a:sym typeface="Arial"/>
              </a:rPr>
              <a:t>プロジェクトの紹介</a:t>
            </a:r>
            <a:endParaRPr/>
          </a:p>
        </p:txBody>
      </p:sp>
      <p:sp>
        <p:nvSpPr>
          <p:cNvPr id="88" name="Google Shape;88;g373d37e5442_0_15"/>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89" name="Google Shape;89;g373d37e5442_0_15"/>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373d37e5442_0_396"/>
          <p:cNvSpPr txBox="1"/>
          <p:nvPr>
            <p:ph idx="1" type="body"/>
          </p:nvPr>
        </p:nvSpPr>
        <p:spPr>
          <a:xfrm>
            <a:off x="5008034" y="1945217"/>
            <a:ext cx="7184100" cy="1792800"/>
          </a:xfrm>
          <a:prstGeom prst="rect">
            <a:avLst/>
          </a:prstGeom>
          <a:solidFill>
            <a:srgbClr val="00B4C1"/>
          </a:solidFill>
          <a:ln>
            <a:noFill/>
          </a:ln>
        </p:spPr>
        <p:txBody>
          <a:bodyPr anchorCtr="0" anchor="ctr" bIns="0" lIns="0" spcFirstLastPara="1" rIns="0" wrap="square" tIns="0">
            <a:normAutofit/>
          </a:bodyPr>
          <a:lstStyle/>
          <a:p>
            <a:pPr indent="0" lvl="0" marL="239994" rtl="0" algn="l">
              <a:lnSpc>
                <a:spcPct val="100000"/>
              </a:lnSpc>
              <a:spcBef>
                <a:spcPts val="0"/>
              </a:spcBef>
              <a:spcAft>
                <a:spcPts val="0"/>
              </a:spcAft>
              <a:buSzPts val="3600"/>
              <a:buNone/>
            </a:pPr>
            <a:r>
              <a:rPr b="1" lang="en-US" sz="3600">
                <a:latin typeface="Arial"/>
                <a:ea typeface="Arial"/>
                <a:cs typeface="Arial"/>
                <a:sym typeface="Arial"/>
              </a:rPr>
              <a:t>　ありがとうございました</a:t>
            </a:r>
            <a:endParaRPr b="1" sz="36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73d37e5442_0_22"/>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a:t>
            </a:r>
            <a:r>
              <a:rPr b="1" lang="en-US">
                <a:latin typeface="Arial"/>
                <a:ea typeface="Arial"/>
                <a:cs typeface="Arial"/>
                <a:sym typeface="Arial"/>
              </a:rPr>
              <a:t>プロジェクト</a:t>
            </a:r>
            <a:endParaRPr b="1">
              <a:latin typeface="Quattrocento Sans"/>
              <a:ea typeface="Quattrocento Sans"/>
              <a:cs typeface="Quattrocento Sans"/>
              <a:sym typeface="Quattrocento Sans"/>
            </a:endParaRPr>
          </a:p>
        </p:txBody>
      </p:sp>
      <p:sp>
        <p:nvSpPr>
          <p:cNvPr id="95" name="Google Shape;95;g373d37e5442_0_22"/>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96" name="Google Shape;96;g373d37e5442_0_22"/>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7" name="Google Shape;97;g373d37e5442_0_22"/>
          <p:cNvPicPr preferRelativeResize="0"/>
          <p:nvPr/>
        </p:nvPicPr>
        <p:blipFill rotWithShape="1">
          <a:blip r:embed="rId3">
            <a:alphaModFix/>
          </a:blip>
          <a:srcRect b="0" l="0" r="0" t="0"/>
          <a:stretch/>
        </p:blipFill>
        <p:spPr>
          <a:xfrm>
            <a:off x="3063891" y="2659175"/>
            <a:ext cx="6064219" cy="3493159"/>
          </a:xfrm>
          <a:prstGeom prst="rect">
            <a:avLst/>
          </a:prstGeom>
          <a:noFill/>
          <a:ln cap="flat" cmpd="sng" w="28575">
            <a:solidFill>
              <a:srgbClr val="0070C0"/>
            </a:solidFill>
            <a:prstDash val="solid"/>
            <a:round/>
            <a:headEnd len="sm" w="sm" type="none"/>
            <a:tailEnd len="sm" w="sm" type="none"/>
          </a:ln>
        </p:spPr>
      </p:pic>
      <p:sp>
        <p:nvSpPr>
          <p:cNvPr id="98" name="Google Shape;98;g373d37e5442_0_22"/>
          <p:cNvSpPr/>
          <p:nvPr/>
        </p:nvSpPr>
        <p:spPr>
          <a:xfrm>
            <a:off x="4620242" y="2153467"/>
            <a:ext cx="2860200" cy="644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ソースコード (Code)</a:t>
            </a:r>
            <a:endParaRPr b="1" i="0" sz="2000" u="sng" cap="none" strike="noStrike">
              <a:solidFill>
                <a:srgbClr val="484848"/>
              </a:solidFill>
              <a:latin typeface="Quattrocento Sans"/>
              <a:ea typeface="Quattrocento Sans"/>
              <a:cs typeface="Quattrocento Sans"/>
              <a:sym typeface="Quattrocento Sans"/>
            </a:endParaRPr>
          </a:p>
        </p:txBody>
      </p:sp>
      <p:sp>
        <p:nvSpPr>
          <p:cNvPr id="99" name="Google Shape;99;g373d37e5442_0_22"/>
          <p:cNvSpPr/>
          <p:nvPr/>
        </p:nvSpPr>
        <p:spPr>
          <a:xfrm>
            <a:off x="4861965" y="6020336"/>
            <a:ext cx="2468100" cy="687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仕様 (Specification)</a:t>
            </a:r>
            <a:endParaRPr b="1" i="0" sz="2000" u="sng" cap="none" strike="noStrike">
              <a:solidFill>
                <a:srgbClr val="484848"/>
              </a:solidFill>
              <a:latin typeface="Quattrocento Sans"/>
              <a:ea typeface="Quattrocento Sans"/>
              <a:cs typeface="Quattrocento Sans"/>
              <a:sym typeface="Quattrocento Sans"/>
            </a:endParaRPr>
          </a:p>
        </p:txBody>
      </p:sp>
      <p:sp>
        <p:nvSpPr>
          <p:cNvPr id="100" name="Google Shape;100;g373d37e5442_0_22"/>
          <p:cNvSpPr/>
          <p:nvPr/>
        </p:nvSpPr>
        <p:spPr>
          <a:xfrm>
            <a:off x="1417122" y="4219161"/>
            <a:ext cx="1808700" cy="645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単体 </a:t>
            </a:r>
            <a:endParaRPr b="1" i="0" sz="2000" u="sng" cap="none" strike="noStrike">
              <a:solidFill>
                <a:srgbClr val="484848"/>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(Single)</a:t>
            </a:r>
            <a:endParaRPr b="1" i="0" sz="2000" u="sng" cap="none" strike="noStrike">
              <a:solidFill>
                <a:srgbClr val="484848"/>
              </a:solidFill>
              <a:latin typeface="Quattrocento Sans"/>
              <a:ea typeface="Quattrocento Sans"/>
              <a:cs typeface="Quattrocento Sans"/>
              <a:sym typeface="Quattrocento Sans"/>
            </a:endParaRPr>
          </a:p>
        </p:txBody>
      </p:sp>
      <p:sp>
        <p:nvSpPr>
          <p:cNvPr id="101" name="Google Shape;101;g373d37e5442_0_22"/>
          <p:cNvSpPr/>
          <p:nvPr/>
        </p:nvSpPr>
        <p:spPr>
          <a:xfrm>
            <a:off x="8616310" y="4219161"/>
            <a:ext cx="2468100" cy="645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集合 </a:t>
            </a:r>
            <a:endParaRPr b="1" i="0" sz="2000" u="sng" cap="none" strike="noStrike">
              <a:solidFill>
                <a:srgbClr val="484848"/>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000"/>
              <a:buFont typeface="Arial"/>
              <a:buNone/>
            </a:pPr>
            <a:r>
              <a:rPr b="1" i="0" lang="en-US" sz="2000" u="sng" cap="none" strike="noStrike">
                <a:solidFill>
                  <a:srgbClr val="484848"/>
                </a:solidFill>
                <a:latin typeface="Quattrocento Sans"/>
                <a:ea typeface="Quattrocento Sans"/>
                <a:cs typeface="Quattrocento Sans"/>
                <a:sym typeface="Quattrocento Sans"/>
              </a:rPr>
              <a:t>(Umbrella)</a:t>
            </a:r>
            <a:endParaRPr b="1" i="0" sz="2000" u="sng" cap="none" strike="noStrike">
              <a:solidFill>
                <a:srgbClr val="484848"/>
              </a:solidFill>
              <a:latin typeface="Quattrocento Sans"/>
              <a:ea typeface="Quattrocento Sans"/>
              <a:cs typeface="Quattrocento Sans"/>
              <a:sym typeface="Quattrocento Sans"/>
            </a:endParaRPr>
          </a:p>
        </p:txBody>
      </p:sp>
      <p:sp>
        <p:nvSpPr>
          <p:cNvPr id="102" name="Google Shape;102;g373d37e5442_0_22"/>
          <p:cNvSpPr/>
          <p:nvPr/>
        </p:nvSpPr>
        <p:spPr>
          <a:xfrm>
            <a:off x="3063891" y="5598219"/>
            <a:ext cx="2028900" cy="409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3" name="Google Shape;103;g373d37e5442_0_22"/>
          <p:cNvSpPr txBox="1"/>
          <p:nvPr>
            <p:ph idx="1" type="body"/>
          </p:nvPr>
        </p:nvSpPr>
        <p:spPr>
          <a:xfrm>
            <a:off x="1441675" y="1193800"/>
            <a:ext cx="9227400" cy="123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33"/>
              <a:buNone/>
            </a:pPr>
            <a:r>
              <a:rPr b="1" lang="en-US" sz="2400"/>
              <a:t>信頼性があり、一貫性のあるプロセスマネジメント情報とともに</a:t>
            </a:r>
            <a:endParaRPr b="1" sz="2400"/>
          </a:p>
          <a:p>
            <a:pPr indent="0" lvl="0" marL="0" rtl="0" algn="l">
              <a:lnSpc>
                <a:spcPct val="100000"/>
              </a:lnSpc>
              <a:spcBef>
                <a:spcPts val="0"/>
              </a:spcBef>
              <a:spcAft>
                <a:spcPts val="0"/>
              </a:spcAft>
              <a:buSzPts val="2933"/>
              <a:buNone/>
            </a:pPr>
            <a:r>
              <a:rPr b="1" lang="en-US" sz="2400"/>
              <a:t>オープンソースが配布されるサプライチェーンの実現を</a:t>
            </a:r>
            <a:r>
              <a:rPr b="1" lang="en-US" sz="2400">
                <a:latin typeface="Quattrocento Sans"/>
                <a:ea typeface="Quattrocento Sans"/>
                <a:cs typeface="Quattrocento Sans"/>
                <a:sym typeface="Quattrocento Sans"/>
              </a:rPr>
              <a:t>目指す、</a:t>
            </a:r>
            <a:endParaRPr b="1" sz="2400">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2933"/>
              <a:buNone/>
            </a:pPr>
            <a:r>
              <a:rPr b="1" lang="en-US" sz="2400">
                <a:latin typeface="Quattrocento Sans"/>
                <a:ea typeface="Quattrocento Sans"/>
                <a:cs typeface="Quattrocento Sans"/>
                <a:sym typeface="Quattrocento Sans"/>
              </a:rPr>
              <a:t>Linux Foundationのプロジェクトの一つ。</a:t>
            </a:r>
            <a:endParaRPr b="1" sz="2400">
              <a:latin typeface="Quattrocento Sans"/>
              <a:ea typeface="Quattrocento Sans"/>
              <a:cs typeface="Quattrocento Sans"/>
              <a:sym typeface="Quattrocento Sans"/>
            </a:endParaRPr>
          </a:p>
        </p:txBody>
      </p:sp>
      <p:pic>
        <p:nvPicPr>
          <p:cNvPr id="104" name="Google Shape;104;g373d37e5442_0_22"/>
          <p:cNvPicPr preferRelativeResize="0"/>
          <p:nvPr/>
        </p:nvPicPr>
        <p:blipFill rotWithShape="1">
          <a:blip r:embed="rId4">
            <a:alphaModFix/>
          </a:blip>
          <a:srcRect b="0" l="0" r="0" t="0"/>
          <a:stretch/>
        </p:blipFill>
        <p:spPr>
          <a:xfrm>
            <a:off x="6044600" y="754115"/>
            <a:ext cx="6064200" cy="352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 name="Shape 108"/>
        <p:cNvGrpSpPr/>
        <p:nvPr/>
      </p:nvGrpSpPr>
      <p:grpSpPr>
        <a:xfrm>
          <a:off x="0" y="0"/>
          <a:ext cx="0" cy="0"/>
          <a:chOff x="0" y="0"/>
          <a:chExt cx="0" cy="0"/>
        </a:xfrm>
      </p:grpSpPr>
      <p:sp>
        <p:nvSpPr>
          <p:cNvPr id="109" name="Google Shape;109;g373d37e5442_0_36"/>
          <p:cNvSpPr/>
          <p:nvPr/>
        </p:nvSpPr>
        <p:spPr>
          <a:xfrm>
            <a:off x="890271" y="1290371"/>
            <a:ext cx="6840000" cy="528900"/>
          </a:xfrm>
          <a:prstGeom prst="rect">
            <a:avLst/>
          </a:prstGeom>
          <a:solidFill>
            <a:srgbClr val="C7F1C7"/>
          </a:solidFill>
          <a:ln cap="flat" cmpd="sng" w="9525">
            <a:solidFill>
              <a:srgbClr val="B1B1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10" name="Google Shape;110;g373d37e5442_0_36"/>
          <p:cNvSpPr/>
          <p:nvPr/>
        </p:nvSpPr>
        <p:spPr>
          <a:xfrm>
            <a:off x="4387848" y="4451892"/>
            <a:ext cx="6840000" cy="528900"/>
          </a:xfrm>
          <a:prstGeom prst="rect">
            <a:avLst/>
          </a:prstGeom>
          <a:solidFill>
            <a:srgbClr val="FFCC99"/>
          </a:solidFill>
          <a:ln cap="flat" cmpd="sng" w="9525">
            <a:solidFill>
              <a:srgbClr val="B1B1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11" name="Google Shape;111;g373d37e5442_0_36"/>
          <p:cNvSpPr txBox="1"/>
          <p:nvPr>
            <p:ph type="title"/>
          </p:nvPr>
        </p:nvSpPr>
        <p:spPr>
          <a:xfrm>
            <a:off x="890271" y="531580"/>
            <a:ext cx="109968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オープンソースライセンス</a:t>
            </a:r>
            <a:r>
              <a:rPr b="1" lang="en-US">
                <a:solidFill>
                  <a:srgbClr val="C7F1C7"/>
                </a:solidFill>
                <a:latin typeface="Quattrocento Sans"/>
                <a:ea typeface="Quattrocento Sans"/>
                <a:cs typeface="Quattrocento Sans"/>
                <a:sym typeface="Quattrocento Sans"/>
              </a:rPr>
              <a:t>■</a:t>
            </a:r>
            <a:r>
              <a:rPr b="1" lang="en-US">
                <a:latin typeface="Quattrocento Sans"/>
                <a:ea typeface="Quattrocento Sans"/>
                <a:cs typeface="Quattrocento Sans"/>
                <a:sym typeface="Quattrocento Sans"/>
              </a:rPr>
              <a:t>とコンプライアンス</a:t>
            </a:r>
            <a:r>
              <a:rPr b="1" lang="en-US">
                <a:solidFill>
                  <a:srgbClr val="FFCC99"/>
                </a:solidFill>
                <a:latin typeface="Quattrocento Sans"/>
                <a:ea typeface="Quattrocento Sans"/>
                <a:cs typeface="Quattrocento Sans"/>
                <a:sym typeface="Quattrocento Sans"/>
              </a:rPr>
              <a:t>■</a:t>
            </a:r>
            <a:endParaRPr b="1">
              <a:solidFill>
                <a:srgbClr val="FFCC99"/>
              </a:solidFill>
              <a:latin typeface="Quattrocento Sans"/>
              <a:ea typeface="Quattrocento Sans"/>
              <a:cs typeface="Quattrocento Sans"/>
              <a:sym typeface="Quattrocento Sans"/>
            </a:endParaRPr>
          </a:p>
        </p:txBody>
      </p:sp>
      <p:sp>
        <p:nvSpPr>
          <p:cNvPr id="112" name="Google Shape;112;g373d37e5442_0_36"/>
          <p:cNvSpPr txBox="1"/>
          <p:nvPr>
            <p:ph idx="1" type="body"/>
          </p:nvPr>
        </p:nvSpPr>
        <p:spPr>
          <a:xfrm>
            <a:off x="1247142" y="1404670"/>
            <a:ext cx="6996300" cy="29337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ライセンスに基づくソースコードの公開</a:t>
            </a:r>
            <a:endParaRPr b="1" sz="2134">
              <a:latin typeface="Quattrocento Sans"/>
              <a:ea typeface="Quattrocento Sans"/>
              <a:cs typeface="Quattrocento Sans"/>
              <a:sym typeface="Quattrocento Sans"/>
            </a:endParaRPr>
          </a:p>
          <a:p>
            <a:pPr indent="-476237" lvl="1" marL="833945" rtl="0" algn="l">
              <a:lnSpc>
                <a:spcPct val="100000"/>
              </a:lnSpc>
              <a:spcBef>
                <a:spcPts val="667"/>
              </a:spcBef>
              <a:spcAft>
                <a:spcPts val="0"/>
              </a:spcAft>
              <a:buSzPts val="2134"/>
              <a:buChar char="■"/>
            </a:pPr>
            <a:r>
              <a:rPr b="1" lang="en-US" sz="2134">
                <a:latin typeface="Quattrocento Sans"/>
                <a:ea typeface="Quattrocento Sans"/>
                <a:cs typeface="Quattrocento Sans"/>
                <a:sym typeface="Quattrocento Sans"/>
              </a:rPr>
              <a:t>配布および修正などの利用は自由、だが；</a:t>
            </a:r>
            <a:endParaRPr/>
          </a:p>
          <a:p>
            <a:pPr indent="-476237" lvl="1" marL="833945" rtl="0" algn="l">
              <a:lnSpc>
                <a:spcPct val="100000"/>
              </a:lnSpc>
              <a:spcBef>
                <a:spcPts val="640"/>
              </a:spcBef>
              <a:spcAft>
                <a:spcPts val="0"/>
              </a:spcAft>
              <a:buSzPts val="2134"/>
              <a:buChar char="■"/>
            </a:pPr>
            <a:r>
              <a:rPr b="1" lang="en-US" sz="2134">
                <a:latin typeface="Quattrocento Sans"/>
                <a:ea typeface="Quattrocento Sans"/>
                <a:cs typeface="Quattrocento Sans"/>
                <a:sym typeface="Quattrocento Sans"/>
              </a:rPr>
              <a:t>著作権者が提示する「条件」を遵守</a:t>
            </a:r>
            <a:endParaRPr/>
          </a:p>
          <a:p>
            <a:pPr indent="-482588" lvl="2" marL="1198003" rtl="0" algn="l">
              <a:lnSpc>
                <a:spcPct val="100000"/>
              </a:lnSpc>
              <a:spcBef>
                <a:spcPts val="587"/>
              </a:spcBef>
              <a:spcAft>
                <a:spcPts val="0"/>
              </a:spcAft>
              <a:buSzPts val="1867"/>
              <a:buChar char="●"/>
            </a:pPr>
            <a:r>
              <a:rPr b="1" lang="en-US" sz="1867">
                <a:latin typeface="Quattrocento Sans"/>
                <a:ea typeface="Quattrocento Sans"/>
                <a:cs typeface="Quattrocento Sans"/>
                <a:sym typeface="Quattrocento Sans"/>
              </a:rPr>
              <a:t>例１：著作権者などの明示</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例２：ライセンス文書の添付</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例３：派生物を含めたソースコードの公開</a:t>
            </a:r>
            <a:endParaRPr b="1" sz="1867">
              <a:latin typeface="Quattrocento Sans"/>
              <a:ea typeface="Quattrocento Sans"/>
              <a:cs typeface="Quattrocento Sans"/>
              <a:sym typeface="Quattrocento Sans"/>
            </a:endParaRPr>
          </a:p>
          <a:p>
            <a:pPr indent="-482588" lvl="2" marL="1198003" rtl="0" algn="l">
              <a:lnSpc>
                <a:spcPct val="100000"/>
              </a:lnSpc>
              <a:spcBef>
                <a:spcPts val="560"/>
              </a:spcBef>
              <a:spcAft>
                <a:spcPts val="0"/>
              </a:spcAft>
              <a:buSzPts val="1867"/>
              <a:buChar char="●"/>
            </a:pPr>
            <a:r>
              <a:rPr b="1" lang="en-US" sz="1867">
                <a:latin typeface="Quattrocento Sans"/>
                <a:ea typeface="Quattrocento Sans"/>
                <a:cs typeface="Quattrocento Sans"/>
                <a:sym typeface="Quattrocento Sans"/>
              </a:rPr>
              <a:t>例４：無償、免責無保証、権利者との個別契約不要</a:t>
            </a:r>
            <a:endParaRPr b="1" sz="2400">
              <a:latin typeface="Quattrocento Sans"/>
              <a:ea typeface="Quattrocento Sans"/>
              <a:cs typeface="Quattrocento Sans"/>
              <a:sym typeface="Quattrocento Sans"/>
            </a:endParaRPr>
          </a:p>
        </p:txBody>
      </p:sp>
      <p:sp>
        <p:nvSpPr>
          <p:cNvPr id="113" name="Google Shape;113;g373d37e5442_0_36"/>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114" name="Google Shape;114;g373d37e5442_0_36"/>
          <p:cNvSpPr txBox="1"/>
          <p:nvPr/>
        </p:nvSpPr>
        <p:spPr>
          <a:xfrm>
            <a:off x="4800598" y="4549777"/>
            <a:ext cx="7086600" cy="1725900"/>
          </a:xfrm>
          <a:prstGeom prst="rect">
            <a:avLst/>
          </a:prstGeom>
          <a:noFill/>
          <a:ln>
            <a:noFill/>
          </a:ln>
        </p:spPr>
        <p:txBody>
          <a:bodyPr anchorCtr="0" anchor="t" bIns="0" lIns="0" spcFirstLastPara="1" rIns="0" wrap="square" tIns="0">
            <a:noAutofit/>
          </a:bodyPr>
          <a:lstStyle/>
          <a:p>
            <a:pPr indent="-478355" lvl="0" marL="478355" marR="0" rtl="0" algn="l">
              <a:lnSpc>
                <a:spcPct val="100000"/>
              </a:lnSpc>
              <a:spcBef>
                <a:spcPts val="0"/>
              </a:spcBef>
              <a:spcAft>
                <a:spcPts val="0"/>
              </a:spcAft>
              <a:buClr>
                <a:srgbClr val="7F7F7F"/>
              </a:buClr>
              <a:buSzPts val="2400"/>
              <a:buFont typeface="Noto Sans Symbols"/>
              <a:buChar char="■"/>
            </a:pPr>
            <a:r>
              <a:rPr b="1" i="0" lang="en-US" sz="2400" u="none" cap="none" strike="noStrike">
                <a:solidFill>
                  <a:srgbClr val="20252B"/>
                </a:solidFill>
                <a:latin typeface="Quattrocento Sans"/>
                <a:ea typeface="Quattrocento Sans"/>
                <a:cs typeface="Quattrocento Sans"/>
                <a:sym typeface="Quattrocento Sans"/>
              </a:rPr>
              <a:t>ライセンスにあった使い方をしているか</a:t>
            </a:r>
            <a:endParaRPr b="0" i="0" sz="1400" u="none" cap="none" strike="noStrike">
              <a:solidFill>
                <a:srgbClr val="000000"/>
              </a:solidFill>
              <a:latin typeface="Arial"/>
              <a:ea typeface="Arial"/>
              <a:cs typeface="Arial"/>
              <a:sym typeface="Arial"/>
            </a:endParaRPr>
          </a:p>
          <a:p>
            <a:pPr indent="-476237" lvl="1" marL="833945" marR="0" rtl="0" algn="l">
              <a:lnSpc>
                <a:spcPct val="100000"/>
              </a:lnSpc>
              <a:spcBef>
                <a:spcPts val="667"/>
              </a:spcBef>
              <a:spcAft>
                <a:spcPts val="0"/>
              </a:spcAft>
              <a:buClr>
                <a:srgbClr val="87867E"/>
              </a:buClr>
              <a:buSzPts val="2134"/>
              <a:buFont typeface="Noto Sans Symbols"/>
              <a:buChar char="■"/>
            </a:pPr>
            <a:r>
              <a:rPr b="1" i="0" lang="en-US" sz="2134" u="none" cap="none" strike="noStrike">
                <a:solidFill>
                  <a:srgbClr val="20252B"/>
                </a:solidFill>
                <a:latin typeface="Quattrocento Sans"/>
                <a:ea typeface="Quattrocento Sans"/>
                <a:cs typeface="Quattrocento Sans"/>
                <a:sym typeface="Quattrocento Sans"/>
              </a:rPr>
              <a:t>製品やサービスなどのパッケージの「部品」として入っているものを把握できているか</a:t>
            </a:r>
            <a:endParaRPr b="0" i="0" sz="1400" u="none" cap="none" strike="noStrike">
              <a:solidFill>
                <a:srgbClr val="000000"/>
              </a:solidFill>
              <a:latin typeface="Arial"/>
              <a:ea typeface="Arial"/>
              <a:cs typeface="Arial"/>
              <a:sym typeface="Arial"/>
            </a:endParaRPr>
          </a:p>
          <a:p>
            <a:pPr indent="-476237" lvl="1" marL="833945" marR="0" rtl="0" algn="l">
              <a:lnSpc>
                <a:spcPct val="100000"/>
              </a:lnSpc>
              <a:spcBef>
                <a:spcPts val="640"/>
              </a:spcBef>
              <a:spcAft>
                <a:spcPts val="0"/>
              </a:spcAft>
              <a:buClr>
                <a:srgbClr val="87867E"/>
              </a:buClr>
              <a:buSzPts val="2134"/>
              <a:buFont typeface="Noto Sans Symbols"/>
              <a:buChar char="■"/>
            </a:pPr>
            <a:r>
              <a:rPr b="1" i="0" lang="en-US" sz="2134" u="none" cap="none" strike="noStrike">
                <a:solidFill>
                  <a:srgbClr val="20252B"/>
                </a:solidFill>
                <a:latin typeface="Quattrocento Sans"/>
                <a:ea typeface="Quattrocento Sans"/>
                <a:cs typeface="Quattrocento Sans"/>
                <a:sym typeface="Quattrocento Sans"/>
              </a:rPr>
              <a:t>開発コミュニティの修正や改良による「変更」の</a:t>
            </a:r>
            <a:br>
              <a:rPr b="1" i="0" lang="en-US" sz="2134" u="none" cap="none" strike="noStrike">
                <a:solidFill>
                  <a:srgbClr val="20252B"/>
                </a:solidFill>
                <a:latin typeface="Quattrocento Sans"/>
                <a:ea typeface="Quattrocento Sans"/>
                <a:cs typeface="Quattrocento Sans"/>
                <a:sym typeface="Quattrocento Sans"/>
              </a:rPr>
            </a:br>
            <a:r>
              <a:rPr b="1" i="0" lang="en-US" sz="2134" u="none" cap="none" strike="noStrike">
                <a:solidFill>
                  <a:srgbClr val="20252B"/>
                </a:solidFill>
                <a:latin typeface="Quattrocento Sans"/>
                <a:ea typeface="Quattrocento Sans"/>
                <a:cs typeface="Quattrocento Sans"/>
                <a:sym typeface="Quattrocento Sans"/>
              </a:rPr>
              <a:t>内容を把握できているか</a:t>
            </a:r>
            <a:endParaRPr b="0" i="0" sz="1400" u="none" cap="none" strike="noStrike">
              <a:solidFill>
                <a:srgbClr val="000000"/>
              </a:solidFill>
              <a:latin typeface="Arial"/>
              <a:ea typeface="Arial"/>
              <a:cs typeface="Arial"/>
              <a:sym typeface="Arial"/>
            </a:endParaRPr>
          </a:p>
        </p:txBody>
      </p:sp>
      <p:sp>
        <p:nvSpPr>
          <p:cNvPr id="115" name="Google Shape;115;g373d37e5442_0_36"/>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73d37e5442_0_46"/>
          <p:cNvSpPr/>
          <p:nvPr/>
        </p:nvSpPr>
        <p:spPr>
          <a:xfrm>
            <a:off x="7795260" y="1771650"/>
            <a:ext cx="3994500" cy="3966300"/>
          </a:xfrm>
          <a:prstGeom prst="downArrow">
            <a:avLst>
              <a:gd fmla="val 100000" name="adj1"/>
              <a:gd fmla="val 11443" name="adj2"/>
            </a:avLst>
          </a:prstGeom>
          <a:solidFill>
            <a:schemeClr val="lt1"/>
          </a:solidFill>
          <a:ln cap="flat" cmpd="sng" w="304800">
            <a:solidFill>
              <a:srgbClr val="CC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21" name="Google Shape;121;g373d37e5442_0_46"/>
          <p:cNvSpPr txBox="1"/>
          <p:nvPr>
            <p:ph type="title"/>
          </p:nvPr>
        </p:nvSpPr>
        <p:spPr>
          <a:xfrm>
            <a:off x="890271" y="531580"/>
            <a:ext cx="103200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OSSライセンスに伴うリスク</a:t>
            </a:r>
            <a:endParaRPr/>
          </a:p>
        </p:txBody>
      </p:sp>
      <p:grpSp>
        <p:nvGrpSpPr>
          <p:cNvPr id="122" name="Google Shape;122;g373d37e5442_0_46"/>
          <p:cNvGrpSpPr/>
          <p:nvPr/>
        </p:nvGrpSpPr>
        <p:grpSpPr>
          <a:xfrm>
            <a:off x="797382" y="1652445"/>
            <a:ext cx="6326953" cy="4239059"/>
            <a:chOff x="4832169" y="1038088"/>
            <a:chExt cx="6099444" cy="4086627"/>
          </a:xfrm>
        </p:grpSpPr>
        <p:pic>
          <p:nvPicPr>
            <p:cNvPr id="123" name="Google Shape;123;g373d37e5442_0_46"/>
            <p:cNvPicPr preferRelativeResize="0"/>
            <p:nvPr/>
          </p:nvPicPr>
          <p:blipFill rotWithShape="1">
            <a:blip r:embed="rId3">
              <a:alphaModFix/>
            </a:blip>
            <a:srcRect b="0" l="0" r="0" t="0"/>
            <a:stretch/>
          </p:blipFill>
          <p:spPr>
            <a:xfrm>
              <a:off x="4832169" y="1038088"/>
              <a:ext cx="6099444" cy="4086627"/>
            </a:xfrm>
            <a:prstGeom prst="rect">
              <a:avLst/>
            </a:prstGeom>
            <a:noFill/>
            <a:ln cap="flat" cmpd="sng" w="28575">
              <a:solidFill>
                <a:srgbClr val="0070C0"/>
              </a:solidFill>
              <a:prstDash val="solid"/>
              <a:round/>
              <a:headEnd len="sm" w="sm" type="none"/>
              <a:tailEnd len="sm" w="sm" type="none"/>
            </a:ln>
          </p:spPr>
        </p:pic>
        <p:sp>
          <p:nvSpPr>
            <p:cNvPr id="124" name="Google Shape;124;g373d37e5442_0_46"/>
            <p:cNvSpPr/>
            <p:nvPr/>
          </p:nvSpPr>
          <p:spPr>
            <a:xfrm>
              <a:off x="9107144" y="4146886"/>
              <a:ext cx="537894" cy="324378"/>
            </a:xfrm>
            <a:prstGeom prst="irregularSeal1">
              <a:avLst/>
            </a:prstGeom>
            <a:solidFill>
              <a:srgbClr val="C90C1F"/>
            </a:solid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25" name="Google Shape;125;g373d37e5442_0_46"/>
          <p:cNvSpPr txBox="1"/>
          <p:nvPr>
            <p:ph idx="1" type="body"/>
          </p:nvPr>
        </p:nvSpPr>
        <p:spPr>
          <a:xfrm>
            <a:off x="7628999" y="3124378"/>
            <a:ext cx="4327200" cy="1295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b="1" lang="en-US" sz="2000">
                <a:latin typeface="Quattrocento Sans"/>
                <a:ea typeface="Quattrocento Sans"/>
                <a:cs typeface="Quattrocento Sans"/>
                <a:sym typeface="Quattrocento Sans"/>
              </a:rPr>
              <a:t>オープンソースが流通する</a:t>
            </a:r>
            <a:endParaRPr b="1" sz="2000">
              <a:latin typeface="Quattrocento Sans"/>
              <a:ea typeface="Quattrocento Sans"/>
              <a:cs typeface="Quattrocento Sans"/>
              <a:sym typeface="Quattrocento Sans"/>
            </a:endParaRPr>
          </a:p>
          <a:p>
            <a:pPr indent="0" lvl="0" marL="0" rtl="0" algn="ctr">
              <a:lnSpc>
                <a:spcPct val="100000"/>
              </a:lnSpc>
              <a:spcBef>
                <a:spcPts val="600"/>
              </a:spcBef>
              <a:spcAft>
                <a:spcPts val="0"/>
              </a:spcAft>
              <a:buSzPts val="2000"/>
              <a:buNone/>
            </a:pPr>
            <a:r>
              <a:rPr b="1" lang="en-US" sz="2000">
                <a:latin typeface="Quattrocento Sans"/>
                <a:ea typeface="Quattrocento Sans"/>
                <a:cs typeface="Quattrocento Sans"/>
                <a:sym typeface="Quattrocento Sans"/>
              </a:rPr>
              <a:t>ソフトウェアサプライチェーン</a:t>
            </a:r>
            <a:endParaRPr b="1" sz="2000">
              <a:latin typeface="Quattrocento Sans"/>
              <a:ea typeface="Quattrocento Sans"/>
              <a:cs typeface="Quattrocento Sans"/>
              <a:sym typeface="Quattrocento Sans"/>
            </a:endParaRPr>
          </a:p>
          <a:p>
            <a:pPr indent="0" lvl="0" marL="0" rtl="0" algn="ctr">
              <a:lnSpc>
                <a:spcPct val="100000"/>
              </a:lnSpc>
              <a:spcBef>
                <a:spcPts val="600"/>
              </a:spcBef>
              <a:spcAft>
                <a:spcPts val="0"/>
              </a:spcAft>
              <a:buSzPts val="2000"/>
              <a:buNone/>
            </a:pPr>
            <a:r>
              <a:rPr b="1" lang="en-US" sz="2000">
                <a:latin typeface="Quattrocento Sans"/>
                <a:ea typeface="Quattrocento Sans"/>
                <a:cs typeface="Quattrocento Sans"/>
                <a:sym typeface="Quattrocento Sans"/>
              </a:rPr>
              <a:t>全過程で、リスク管理が必要</a:t>
            </a:r>
            <a:endParaRPr/>
          </a:p>
        </p:txBody>
      </p:sp>
      <p:sp>
        <p:nvSpPr>
          <p:cNvPr id="126" name="Google Shape;126;g373d37e5442_0_46"/>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127" name="Google Shape;127;g373d37e5442_0_46"/>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g373d37e5442_0_57"/>
          <p:cNvSpPr/>
          <p:nvPr/>
        </p:nvSpPr>
        <p:spPr>
          <a:xfrm>
            <a:off x="1430767" y="3078230"/>
            <a:ext cx="9306300" cy="3260400"/>
          </a:xfrm>
          <a:prstGeom prst="rect">
            <a:avLst/>
          </a:prstGeom>
          <a:solidFill>
            <a:schemeClr val="lt1"/>
          </a:solid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33" name="Google Shape;133;g373d37e5442_0_57"/>
          <p:cNvSpPr/>
          <p:nvPr/>
        </p:nvSpPr>
        <p:spPr>
          <a:xfrm>
            <a:off x="890270" y="1312091"/>
            <a:ext cx="9975300" cy="1013100"/>
          </a:xfrm>
          <a:prstGeom prst="rect">
            <a:avLst/>
          </a:prstGeom>
          <a:solidFill>
            <a:schemeClr val="lt1"/>
          </a:solidFill>
          <a:ln cap="flat" cmpd="sng" w="76200">
            <a:solidFill>
              <a:srgbClr val="8E8B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34" name="Google Shape;134;g373d37e5442_0_57"/>
          <p:cNvSpPr txBox="1"/>
          <p:nvPr>
            <p:ph type="title"/>
          </p:nvPr>
        </p:nvSpPr>
        <p:spPr>
          <a:xfrm>
            <a:off x="641838" y="531580"/>
            <a:ext cx="111057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サプライチェーンにおけるOSSのライセンスリスク</a:t>
            </a:r>
            <a:endParaRPr/>
          </a:p>
        </p:txBody>
      </p:sp>
      <p:sp>
        <p:nvSpPr>
          <p:cNvPr id="135" name="Google Shape;135;g373d37e5442_0_57"/>
          <p:cNvSpPr txBox="1"/>
          <p:nvPr>
            <p:ph idx="1" type="body"/>
          </p:nvPr>
        </p:nvSpPr>
        <p:spPr>
          <a:xfrm>
            <a:off x="1018552" y="1399889"/>
            <a:ext cx="9718800" cy="875400"/>
          </a:xfrm>
          <a:prstGeom prst="rect">
            <a:avLst/>
          </a:prstGeom>
          <a:noFill/>
          <a:ln>
            <a:noFill/>
          </a:ln>
        </p:spPr>
        <p:txBody>
          <a:bodyPr anchorCtr="0" anchor="t" bIns="0" lIns="0" spcFirstLastPara="1" rIns="0" wrap="square" tIns="0">
            <a:noAutofit/>
          </a:bodyPr>
          <a:lstStyle/>
          <a:p>
            <a:pPr indent="-478355" lvl="0" marL="478355" rtl="0" algn="l">
              <a:lnSpc>
                <a:spcPct val="100000"/>
              </a:lnSpc>
              <a:spcBef>
                <a:spcPts val="0"/>
              </a:spcBef>
              <a:spcAft>
                <a:spcPts val="0"/>
              </a:spcAft>
              <a:buClr>
                <a:srgbClr val="7F7F7F"/>
              </a:buClr>
              <a:buSzPts val="2400"/>
              <a:buChar char="■"/>
            </a:pPr>
            <a:r>
              <a:rPr b="1" lang="en-US" sz="2400">
                <a:latin typeface="Quattrocento Sans"/>
                <a:ea typeface="Quattrocento Sans"/>
                <a:cs typeface="Quattrocento Sans"/>
                <a:sym typeface="Quattrocento Sans"/>
              </a:rPr>
              <a:t>未確認のOSSが、未知のライセンス違反リスクにつながる可能性</a:t>
            </a:r>
            <a:endParaRPr/>
          </a:p>
          <a:p>
            <a:pPr indent="-478355" lvl="0" marL="478355" rtl="0" algn="l">
              <a:lnSpc>
                <a:spcPct val="100000"/>
              </a:lnSpc>
              <a:spcBef>
                <a:spcPts val="720"/>
              </a:spcBef>
              <a:spcAft>
                <a:spcPts val="0"/>
              </a:spcAft>
              <a:buClr>
                <a:srgbClr val="7F7F7F"/>
              </a:buClr>
              <a:buSzPts val="2400"/>
              <a:buChar char="■"/>
            </a:pPr>
            <a:r>
              <a:rPr b="1" lang="en-US" sz="2400">
                <a:latin typeface="Quattrocento Sans"/>
                <a:ea typeface="Quattrocento Sans"/>
                <a:cs typeface="Quattrocento Sans"/>
                <a:sym typeface="Quattrocento Sans"/>
              </a:rPr>
              <a:t>組織の管理体制の不備が、サプライチェーン全体の脆弱性</a:t>
            </a:r>
            <a:endParaRPr/>
          </a:p>
        </p:txBody>
      </p:sp>
      <p:sp>
        <p:nvSpPr>
          <p:cNvPr id="136" name="Google Shape;136;g373d37e5442_0_57"/>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137" name="Google Shape;137;g373d37e5442_0_57"/>
          <p:cNvSpPr/>
          <p:nvPr/>
        </p:nvSpPr>
        <p:spPr>
          <a:xfrm>
            <a:off x="2462118" y="4330281"/>
            <a:ext cx="1656300" cy="792000"/>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Tier 2</a:t>
            </a:r>
            <a:endParaRPr b="1" i="0" sz="2400" u="none" cap="none" strike="noStrike">
              <a:solidFill>
                <a:schemeClr val="lt1"/>
              </a:solidFill>
              <a:latin typeface="Quattrocento Sans"/>
              <a:ea typeface="Quattrocento Sans"/>
              <a:cs typeface="Quattrocento Sans"/>
              <a:sym typeface="Quattrocento Sans"/>
            </a:endParaRPr>
          </a:p>
        </p:txBody>
      </p:sp>
      <p:sp>
        <p:nvSpPr>
          <p:cNvPr id="138" name="Google Shape;138;g373d37e5442_0_57"/>
          <p:cNvSpPr/>
          <p:nvPr/>
        </p:nvSpPr>
        <p:spPr>
          <a:xfrm>
            <a:off x="5384215" y="4330281"/>
            <a:ext cx="1656300" cy="792000"/>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Tier 1</a:t>
            </a:r>
            <a:endParaRPr b="1" i="0" sz="2400" u="none" cap="none" strike="noStrike">
              <a:solidFill>
                <a:schemeClr val="lt1"/>
              </a:solidFill>
              <a:latin typeface="Quattrocento Sans"/>
              <a:ea typeface="Quattrocento Sans"/>
              <a:cs typeface="Quattrocento Sans"/>
              <a:sym typeface="Quattrocento Sans"/>
            </a:endParaRPr>
          </a:p>
        </p:txBody>
      </p:sp>
      <p:sp>
        <p:nvSpPr>
          <p:cNvPr id="139" name="Google Shape;139;g373d37e5442_0_57"/>
          <p:cNvSpPr/>
          <p:nvPr/>
        </p:nvSpPr>
        <p:spPr>
          <a:xfrm>
            <a:off x="4016063" y="3398491"/>
            <a:ext cx="1520400" cy="890700"/>
          </a:xfrm>
          <a:prstGeom prst="verticalScroll">
            <a:avLst>
              <a:gd fmla="val 12500" name="adj"/>
            </a:avLst>
          </a:prstGeom>
          <a:solidFill>
            <a:srgbClr val="68A2DB"/>
          </a:solidFill>
          <a:ln cap="flat" cmpd="sng" w="381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rPr b="1" i="0" lang="en-US" sz="1800" u="none" cap="none" strike="noStrike">
                <a:solidFill>
                  <a:schemeClr val="lt1"/>
                </a:solidFill>
                <a:latin typeface="Quattrocento Sans"/>
                <a:ea typeface="Quattrocento Sans"/>
                <a:cs typeface="Quattrocento Sans"/>
                <a:sym typeface="Quattrocento Sans"/>
              </a:rPr>
              <a:t>Software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Quattrocento Sans"/>
              <a:buNone/>
            </a:pPr>
            <a:r>
              <a:t/>
            </a:r>
            <a:endParaRPr b="1" i="0" sz="1800" u="none" cap="none" strike="noStrike">
              <a:solidFill>
                <a:schemeClr val="lt1"/>
              </a:solidFill>
              <a:latin typeface="Quattrocento Sans"/>
              <a:ea typeface="Quattrocento Sans"/>
              <a:cs typeface="Quattrocento Sans"/>
              <a:sym typeface="Quattrocento Sans"/>
            </a:endParaRPr>
          </a:p>
        </p:txBody>
      </p:sp>
      <p:sp>
        <p:nvSpPr>
          <p:cNvPr id="140" name="Google Shape;140;g373d37e5442_0_57"/>
          <p:cNvSpPr/>
          <p:nvPr/>
        </p:nvSpPr>
        <p:spPr>
          <a:xfrm>
            <a:off x="4420633" y="3974555"/>
            <a:ext cx="756000" cy="216000"/>
          </a:xfrm>
          <a:prstGeom prst="roundRect">
            <a:avLst>
              <a:gd fmla="val 16667" name="adj"/>
            </a:avLst>
          </a:prstGeom>
          <a:noFill/>
          <a:ln cap="flat" cmpd="sng" w="25400">
            <a:solidFill>
              <a:srgbClr val="395E89"/>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OSS</a:t>
            </a:r>
            <a:endParaRPr b="1" i="0" sz="1600" u="none" cap="none" strike="noStrike">
              <a:solidFill>
                <a:schemeClr val="lt1"/>
              </a:solidFill>
              <a:latin typeface="Quattrocento Sans"/>
              <a:ea typeface="Quattrocento Sans"/>
              <a:cs typeface="Quattrocento Sans"/>
              <a:sym typeface="Quattrocento Sans"/>
            </a:endParaRPr>
          </a:p>
        </p:txBody>
      </p:sp>
      <p:sp>
        <p:nvSpPr>
          <p:cNvPr id="141" name="Google Shape;141;g373d37e5442_0_57"/>
          <p:cNvSpPr/>
          <p:nvPr/>
        </p:nvSpPr>
        <p:spPr>
          <a:xfrm>
            <a:off x="4269493" y="4484009"/>
            <a:ext cx="996600" cy="4845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42" name="Google Shape;142;g373d37e5442_0_57"/>
          <p:cNvSpPr/>
          <p:nvPr/>
        </p:nvSpPr>
        <p:spPr>
          <a:xfrm>
            <a:off x="7168332" y="4496585"/>
            <a:ext cx="964500" cy="4845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43" name="Google Shape;143;g373d37e5442_0_57"/>
          <p:cNvSpPr/>
          <p:nvPr/>
        </p:nvSpPr>
        <p:spPr>
          <a:xfrm>
            <a:off x="8228376" y="4330281"/>
            <a:ext cx="1656300" cy="792000"/>
          </a:xfrm>
          <a:prstGeom prst="roundRect">
            <a:avLst>
              <a:gd fmla="val 16667" name="adj"/>
            </a:avLst>
          </a:prstGeom>
          <a:solidFill>
            <a:srgbClr val="79B553"/>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Quattrocento Sans"/>
              <a:buNone/>
            </a:pPr>
            <a:r>
              <a:rPr b="1" i="0" lang="en-US" sz="2400" u="none" cap="none" strike="noStrike">
                <a:solidFill>
                  <a:schemeClr val="lt1"/>
                </a:solidFill>
                <a:latin typeface="Quattrocento Sans"/>
                <a:ea typeface="Quattrocento Sans"/>
                <a:cs typeface="Quattrocento Sans"/>
                <a:sym typeface="Quattrocento Sans"/>
              </a:rPr>
              <a:t>OEM</a:t>
            </a:r>
            <a:endParaRPr b="1" i="0" sz="2400" u="none" cap="none" strike="noStrike">
              <a:solidFill>
                <a:schemeClr val="lt1"/>
              </a:solidFill>
              <a:latin typeface="Quattrocento Sans"/>
              <a:ea typeface="Quattrocento Sans"/>
              <a:cs typeface="Quattrocento Sans"/>
              <a:sym typeface="Quattrocento Sans"/>
            </a:endParaRPr>
          </a:p>
        </p:txBody>
      </p:sp>
      <p:sp>
        <p:nvSpPr>
          <p:cNvPr id="144" name="Google Shape;144;g373d37e5442_0_57"/>
          <p:cNvSpPr/>
          <p:nvPr/>
        </p:nvSpPr>
        <p:spPr>
          <a:xfrm>
            <a:off x="1566168" y="3296450"/>
            <a:ext cx="2449800" cy="894000"/>
          </a:xfrm>
          <a:prstGeom prst="wedgeEllipseCallout">
            <a:avLst>
              <a:gd fmla="val 61465" name="adj1"/>
              <a:gd fmla="val 35676"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1" i="0" sz="1400" u="none" cap="none" strike="noStrike">
              <a:solidFill>
                <a:srgbClr val="000000"/>
              </a:solidFill>
              <a:latin typeface="Quattrocento Sans"/>
              <a:ea typeface="Quattrocento Sans"/>
              <a:cs typeface="Quattrocento Sans"/>
              <a:sym typeface="Quattrocento Sans"/>
            </a:endParaRPr>
          </a:p>
        </p:txBody>
      </p:sp>
      <p:sp>
        <p:nvSpPr>
          <p:cNvPr id="145" name="Google Shape;145;g373d37e5442_0_57"/>
          <p:cNvSpPr/>
          <p:nvPr/>
        </p:nvSpPr>
        <p:spPr>
          <a:xfrm>
            <a:off x="1747009" y="5167218"/>
            <a:ext cx="2071800" cy="1023000"/>
          </a:xfrm>
          <a:prstGeom prst="wedgeEllipseCallout">
            <a:avLst>
              <a:gd fmla="val 36802" name="adj1"/>
              <a:gd fmla="val -71124"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6" name="Google Shape;146;g373d37e5442_0_57"/>
          <p:cNvSpPr/>
          <p:nvPr/>
        </p:nvSpPr>
        <p:spPr>
          <a:xfrm>
            <a:off x="8177432" y="5296206"/>
            <a:ext cx="2364300" cy="894000"/>
          </a:xfrm>
          <a:prstGeom prst="wedgeEllipseCallout">
            <a:avLst>
              <a:gd fmla="val -33129" name="adj1"/>
              <a:gd fmla="val -91032"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7" name="Google Shape;147;g373d37e5442_0_57"/>
          <p:cNvSpPr/>
          <p:nvPr/>
        </p:nvSpPr>
        <p:spPr>
          <a:xfrm>
            <a:off x="5032519" y="5167218"/>
            <a:ext cx="2007900" cy="997500"/>
          </a:xfrm>
          <a:prstGeom prst="wedgeEllipseCallout">
            <a:avLst>
              <a:gd fmla="val 18815" name="adj1"/>
              <a:gd fmla="val -78639"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8" name="Google Shape;148;g373d37e5442_0_57"/>
          <p:cNvSpPr/>
          <p:nvPr/>
        </p:nvSpPr>
        <p:spPr>
          <a:xfrm>
            <a:off x="8084359" y="3307163"/>
            <a:ext cx="2316300" cy="1023000"/>
          </a:xfrm>
          <a:prstGeom prst="wedgeEllipseCallout">
            <a:avLst>
              <a:gd fmla="val -37518" name="adj1"/>
              <a:gd fmla="val 63614" name="adj2"/>
            </a:avLst>
          </a:prstGeom>
          <a:solidFill>
            <a:srgbClr val="C9C8E2"/>
          </a:solidFill>
          <a:ln cap="flat" cmpd="sng" w="38100">
            <a:solidFill>
              <a:srgbClr val="B8B6D8"/>
            </a:solidFill>
            <a:prstDash val="solid"/>
            <a:miter lim="800000"/>
            <a:headEnd len="sm" w="sm" type="none"/>
            <a:tailEnd len="sm" w="sm" type="none"/>
          </a:ln>
        </p:spPr>
        <p:txBody>
          <a:bodyPr anchorCtr="0" anchor="ctr" bIns="36000" lIns="36000" spcFirstLastPara="1" rIns="36000" wrap="square" tIns="360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1" i="0" sz="1600" u="none" cap="none" strike="noStrike">
              <a:solidFill>
                <a:srgbClr val="000000"/>
              </a:solidFill>
              <a:latin typeface="Quattrocento Sans"/>
              <a:ea typeface="Quattrocento Sans"/>
              <a:cs typeface="Quattrocento Sans"/>
              <a:sym typeface="Quattrocento Sans"/>
            </a:endParaRPr>
          </a:p>
        </p:txBody>
      </p:sp>
      <p:sp>
        <p:nvSpPr>
          <p:cNvPr id="149" name="Google Shape;149;g373d37e5442_0_57"/>
          <p:cNvSpPr/>
          <p:nvPr/>
        </p:nvSpPr>
        <p:spPr>
          <a:xfrm>
            <a:off x="6649951" y="3398491"/>
            <a:ext cx="1520400" cy="890700"/>
          </a:xfrm>
          <a:prstGeom prst="verticalScroll">
            <a:avLst>
              <a:gd fmla="val 12500" name="adj"/>
            </a:avLst>
          </a:prstGeom>
          <a:solidFill>
            <a:srgbClr val="68A2DB"/>
          </a:solidFill>
          <a:ln cap="flat" cmpd="sng" w="381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rPr b="1" i="0" lang="en-US" sz="1800" u="none" cap="none" strike="noStrike">
                <a:solidFill>
                  <a:schemeClr val="lt1"/>
                </a:solidFill>
                <a:latin typeface="Quattrocento Sans"/>
                <a:ea typeface="Quattrocento Sans"/>
                <a:cs typeface="Quattrocento Sans"/>
                <a:sym typeface="Quattrocento Sans"/>
              </a:rPr>
              <a:t>Software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Quattrocento Sans"/>
              <a:buNone/>
            </a:pPr>
            <a:r>
              <a:t/>
            </a:r>
            <a:endParaRPr b="1" i="0" sz="1800" u="none" cap="none" strike="noStrike">
              <a:solidFill>
                <a:schemeClr val="lt1"/>
              </a:solidFill>
              <a:latin typeface="Quattrocento Sans"/>
              <a:ea typeface="Quattrocento Sans"/>
              <a:cs typeface="Quattrocento Sans"/>
              <a:sym typeface="Quattrocento Sans"/>
            </a:endParaRPr>
          </a:p>
        </p:txBody>
      </p:sp>
      <p:sp>
        <p:nvSpPr>
          <p:cNvPr id="150" name="Google Shape;150;g373d37e5442_0_57"/>
          <p:cNvSpPr/>
          <p:nvPr/>
        </p:nvSpPr>
        <p:spPr>
          <a:xfrm>
            <a:off x="7054521" y="3974555"/>
            <a:ext cx="756000" cy="216000"/>
          </a:xfrm>
          <a:prstGeom prst="roundRect">
            <a:avLst>
              <a:gd fmla="val 16667" name="adj"/>
            </a:avLst>
          </a:prstGeom>
          <a:noFill/>
          <a:ln cap="flat" cmpd="sng" w="25400">
            <a:solidFill>
              <a:srgbClr val="395E89"/>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OSS</a:t>
            </a:r>
            <a:endParaRPr b="1" i="0" sz="1600" u="none" cap="none" strike="noStrike">
              <a:solidFill>
                <a:schemeClr val="lt1"/>
              </a:solidFill>
              <a:latin typeface="Quattrocento Sans"/>
              <a:ea typeface="Quattrocento Sans"/>
              <a:cs typeface="Quattrocento Sans"/>
              <a:sym typeface="Quattrocento Sans"/>
            </a:endParaRPr>
          </a:p>
        </p:txBody>
      </p:sp>
      <p:sp>
        <p:nvSpPr>
          <p:cNvPr id="151" name="Google Shape;151;g373d37e5442_0_57"/>
          <p:cNvSpPr txBox="1"/>
          <p:nvPr/>
        </p:nvSpPr>
        <p:spPr>
          <a:xfrm>
            <a:off x="2708971" y="2496483"/>
            <a:ext cx="8028300" cy="461700"/>
          </a:xfrm>
          <a:prstGeom prst="rect">
            <a:avLst/>
          </a:prstGeom>
          <a:solidFill>
            <a:schemeClr val="lt1"/>
          </a:solidFill>
          <a:ln cap="flat" cmpd="sng" w="76200">
            <a:solidFill>
              <a:srgbClr val="CCFFF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Quattrocento Sans"/>
              <a:buNone/>
            </a:pPr>
            <a:r>
              <a:rPr b="1" i="0" lang="en-US" sz="2400" u="none" cap="none" strike="noStrike">
                <a:solidFill>
                  <a:schemeClr val="dk1"/>
                </a:solidFill>
                <a:latin typeface="Quattrocento Sans"/>
                <a:ea typeface="Quattrocento Sans"/>
                <a:cs typeface="Quattrocento Sans"/>
                <a:sym typeface="Quattrocento Sans"/>
              </a:rPr>
              <a:t>各組織のガバナンスとトレーサビリティの確保が、重要</a:t>
            </a:r>
            <a:endParaRPr b="0" i="0" sz="1400" u="none" cap="none" strike="noStrike">
              <a:solidFill>
                <a:srgbClr val="000000"/>
              </a:solidFill>
              <a:latin typeface="Arial"/>
              <a:ea typeface="Arial"/>
              <a:cs typeface="Arial"/>
              <a:sym typeface="Arial"/>
            </a:endParaRPr>
          </a:p>
        </p:txBody>
      </p:sp>
      <p:sp>
        <p:nvSpPr>
          <p:cNvPr id="152" name="Google Shape;152;g373d37e5442_0_57"/>
          <p:cNvSpPr/>
          <p:nvPr/>
        </p:nvSpPr>
        <p:spPr>
          <a:xfrm>
            <a:off x="2159000" y="2593322"/>
            <a:ext cx="493500" cy="207600"/>
          </a:xfrm>
          <a:prstGeom prst="rightArrow">
            <a:avLst>
              <a:gd fmla="val 87758" name="adj1"/>
              <a:gd fmla="val 39930" name="adj2"/>
            </a:avLst>
          </a:prstGeom>
          <a:solidFill>
            <a:srgbClr val="A5A5A5"/>
          </a:solidFill>
          <a:ln cap="flat" cmpd="sng" w="381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53" name="Google Shape;153;g373d37e5442_0_57"/>
          <p:cNvSpPr txBox="1"/>
          <p:nvPr/>
        </p:nvSpPr>
        <p:spPr>
          <a:xfrm>
            <a:off x="1829959" y="3411791"/>
            <a:ext cx="1873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スニペットなどで未知のOSSが混入するリスク有</a:t>
            </a:r>
            <a:endParaRPr b="1" i="0" sz="1600" u="none" cap="none" strike="noStrike">
              <a:solidFill>
                <a:schemeClr val="dk1"/>
              </a:solidFill>
              <a:latin typeface="Quattrocento Sans"/>
              <a:ea typeface="Quattrocento Sans"/>
              <a:cs typeface="Quattrocento Sans"/>
              <a:sym typeface="Quattrocento Sans"/>
            </a:endParaRPr>
          </a:p>
        </p:txBody>
      </p:sp>
      <p:sp>
        <p:nvSpPr>
          <p:cNvPr id="154" name="Google Shape;154;g373d37e5442_0_57"/>
          <p:cNvSpPr txBox="1"/>
          <p:nvPr/>
        </p:nvSpPr>
        <p:spPr>
          <a:xfrm>
            <a:off x="1747009" y="5298948"/>
            <a:ext cx="2212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OSSをどのように</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管理して良いか</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わからない</a:t>
            </a:r>
            <a:endParaRPr b="0" i="0" sz="1400" u="none" cap="none" strike="noStrike">
              <a:solidFill>
                <a:srgbClr val="000000"/>
              </a:solidFill>
              <a:latin typeface="Arial"/>
              <a:ea typeface="Arial"/>
              <a:cs typeface="Arial"/>
              <a:sym typeface="Arial"/>
            </a:endParaRPr>
          </a:p>
        </p:txBody>
      </p:sp>
      <p:sp>
        <p:nvSpPr>
          <p:cNvPr id="155" name="Google Shape;155;g373d37e5442_0_57"/>
          <p:cNvSpPr txBox="1"/>
          <p:nvPr/>
        </p:nvSpPr>
        <p:spPr>
          <a:xfrm>
            <a:off x="5097332" y="5298948"/>
            <a:ext cx="1878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教育資料を</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アップデートするのが大変</a:t>
            </a:r>
            <a:endParaRPr b="0" i="0" sz="1400" u="none" cap="none" strike="noStrike">
              <a:solidFill>
                <a:srgbClr val="000000"/>
              </a:solidFill>
              <a:latin typeface="Arial"/>
              <a:ea typeface="Arial"/>
              <a:cs typeface="Arial"/>
              <a:sym typeface="Arial"/>
            </a:endParaRPr>
          </a:p>
        </p:txBody>
      </p:sp>
      <p:sp>
        <p:nvSpPr>
          <p:cNvPr id="156" name="Google Shape;156;g373d37e5442_0_57"/>
          <p:cNvSpPr txBox="1"/>
          <p:nvPr/>
        </p:nvSpPr>
        <p:spPr>
          <a:xfrm>
            <a:off x="8132956" y="3398491"/>
            <a:ext cx="2322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製品にどんな</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OSSが含まれているか</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わからない</a:t>
            </a:r>
            <a:endParaRPr b="0" i="0" sz="1400" u="none" cap="none" strike="noStrike">
              <a:solidFill>
                <a:srgbClr val="000000"/>
              </a:solidFill>
              <a:latin typeface="Arial"/>
              <a:ea typeface="Arial"/>
              <a:cs typeface="Arial"/>
              <a:sym typeface="Arial"/>
            </a:endParaRPr>
          </a:p>
        </p:txBody>
      </p:sp>
      <p:sp>
        <p:nvSpPr>
          <p:cNvPr id="157" name="Google Shape;157;g373d37e5442_0_57"/>
          <p:cNvSpPr txBox="1"/>
          <p:nvPr/>
        </p:nvSpPr>
        <p:spPr>
          <a:xfrm>
            <a:off x="8084359" y="5463160"/>
            <a:ext cx="258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全てのサプライヤに</a:t>
            </a:r>
            <a:endParaRPr b="1" i="0" sz="16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1600"/>
              <a:buFont typeface="Quattrocento Sans"/>
              <a:buNone/>
            </a:pPr>
            <a:r>
              <a:rPr b="1" i="0" lang="en-US" sz="1600" u="none" cap="none" strike="noStrike">
                <a:solidFill>
                  <a:schemeClr val="dk1"/>
                </a:solidFill>
                <a:latin typeface="Quattrocento Sans"/>
                <a:ea typeface="Quattrocento Sans"/>
                <a:cs typeface="Quattrocento Sans"/>
                <a:sym typeface="Quattrocento Sans"/>
              </a:rPr>
              <a:t>教育することは困難</a:t>
            </a:r>
            <a:endParaRPr b="0" i="0" sz="1400" u="none" cap="none" strike="noStrike">
              <a:solidFill>
                <a:srgbClr val="000000"/>
              </a:solidFill>
              <a:latin typeface="Arial"/>
              <a:ea typeface="Arial"/>
              <a:cs typeface="Arial"/>
              <a:sym typeface="Arial"/>
            </a:endParaRPr>
          </a:p>
        </p:txBody>
      </p:sp>
      <p:sp>
        <p:nvSpPr>
          <p:cNvPr id="158" name="Google Shape;158;g373d37e5442_0_57"/>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g373d37e5442_0_87"/>
          <p:cNvSpPr txBox="1"/>
          <p:nvPr>
            <p:ph type="title"/>
          </p:nvPr>
        </p:nvSpPr>
        <p:spPr>
          <a:xfrm>
            <a:off x="890270" y="531580"/>
            <a:ext cx="108573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OpenChainプロジェクトの目的</a:t>
            </a:r>
            <a:endParaRPr/>
          </a:p>
        </p:txBody>
      </p:sp>
      <p:sp>
        <p:nvSpPr>
          <p:cNvPr id="164" name="Google Shape;164;g373d37e5442_0_87"/>
          <p:cNvSpPr txBox="1"/>
          <p:nvPr>
            <p:ph idx="1" type="body"/>
          </p:nvPr>
        </p:nvSpPr>
        <p:spPr>
          <a:xfrm>
            <a:off x="890270" y="1695574"/>
            <a:ext cx="5310900" cy="17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b="1" lang="en-US" sz="2800" u="sng">
                <a:latin typeface="Quattrocento Sans"/>
                <a:ea typeface="Quattrocento Sans"/>
                <a:cs typeface="Quattrocento Sans"/>
                <a:sym typeface="Quattrocento Sans"/>
              </a:rPr>
              <a:t>役割 (mission)</a:t>
            </a:r>
            <a:endParaRPr/>
          </a:p>
          <a:p>
            <a:pPr indent="-478355" lvl="0" marL="478355" rtl="0" algn="l">
              <a:lnSpc>
                <a:spcPct val="100000"/>
              </a:lnSpc>
              <a:spcBef>
                <a:spcPts val="760"/>
              </a:spcBef>
              <a:spcAft>
                <a:spcPts val="0"/>
              </a:spcAft>
              <a:buClr>
                <a:srgbClr val="7F7F7F"/>
              </a:buClr>
              <a:buSzPts val="2400"/>
              <a:buChar char="■"/>
            </a:pPr>
            <a:r>
              <a:rPr b="1" lang="en-US" sz="2400">
                <a:latin typeface="Quattrocento Sans"/>
                <a:ea typeface="Quattrocento Sans"/>
                <a:cs typeface="Quattrocento Sans"/>
                <a:sym typeface="Quattrocento Sans"/>
              </a:rPr>
              <a:t>OSSを含むソフトウェアを相互にやり取りする</a:t>
            </a:r>
            <a:r>
              <a:rPr b="1" lang="en-US" sz="2400">
                <a:solidFill>
                  <a:srgbClr val="FF0000"/>
                </a:solidFill>
                <a:latin typeface="Quattrocento Sans"/>
                <a:ea typeface="Quattrocento Sans"/>
                <a:cs typeface="Quattrocento Sans"/>
                <a:sym typeface="Quattrocento Sans"/>
              </a:rPr>
              <a:t>組織間における信頼構築に至る基準</a:t>
            </a:r>
            <a:r>
              <a:rPr b="1" lang="en-US" sz="2400">
                <a:latin typeface="Quattrocento Sans"/>
                <a:ea typeface="Quattrocento Sans"/>
                <a:cs typeface="Quattrocento Sans"/>
                <a:sym typeface="Quattrocento Sans"/>
              </a:rPr>
              <a:t>を提供する</a:t>
            </a:r>
            <a:endParaRPr/>
          </a:p>
        </p:txBody>
      </p:sp>
      <p:sp>
        <p:nvSpPr>
          <p:cNvPr id="165" name="Google Shape;165;g373d37e5442_0_87"/>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pic>
        <p:nvPicPr>
          <p:cNvPr id="166" name="Google Shape;166;g373d37e5442_0_87"/>
          <p:cNvPicPr preferRelativeResize="0"/>
          <p:nvPr/>
        </p:nvPicPr>
        <p:blipFill rotWithShape="1">
          <a:blip r:embed="rId3">
            <a:alphaModFix/>
          </a:blip>
          <a:srcRect b="0" l="0" r="0" t="0"/>
          <a:stretch/>
        </p:blipFill>
        <p:spPr>
          <a:xfrm>
            <a:off x="6677029" y="2589044"/>
            <a:ext cx="5061965" cy="2246602"/>
          </a:xfrm>
          <a:prstGeom prst="rect">
            <a:avLst/>
          </a:prstGeom>
          <a:noFill/>
          <a:ln>
            <a:noFill/>
          </a:ln>
        </p:spPr>
      </p:pic>
      <p:sp>
        <p:nvSpPr>
          <p:cNvPr id="167" name="Google Shape;167;g373d37e5442_0_87"/>
          <p:cNvSpPr/>
          <p:nvPr/>
        </p:nvSpPr>
        <p:spPr>
          <a:xfrm>
            <a:off x="6550084" y="2495773"/>
            <a:ext cx="5278500" cy="2523900"/>
          </a:xfrm>
          <a:prstGeom prst="rect">
            <a:avLst/>
          </a:prstGeom>
          <a:noFill/>
          <a:ln cap="flat" cmpd="sng" w="285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Quattrocento Sans"/>
              <a:buNone/>
            </a:pPr>
            <a:r>
              <a:t/>
            </a:r>
            <a:endParaRPr b="0" i="0" sz="1600" u="none" cap="none" strike="noStrike">
              <a:solidFill>
                <a:schemeClr val="dk1"/>
              </a:solidFill>
              <a:latin typeface="Arial"/>
              <a:ea typeface="Arial"/>
              <a:cs typeface="Arial"/>
              <a:sym typeface="Arial"/>
            </a:endParaRPr>
          </a:p>
        </p:txBody>
      </p:sp>
      <p:sp>
        <p:nvSpPr>
          <p:cNvPr id="168" name="Google Shape;168;g373d37e5442_0_87"/>
          <p:cNvSpPr txBox="1"/>
          <p:nvPr/>
        </p:nvSpPr>
        <p:spPr>
          <a:xfrm>
            <a:off x="890269" y="3772571"/>
            <a:ext cx="5400600" cy="210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2800"/>
              <a:buFont typeface="Noto Sans Symbols"/>
              <a:buNone/>
            </a:pPr>
            <a:r>
              <a:rPr b="1" i="0" lang="en-US" sz="2800" u="sng" cap="none" strike="noStrike">
                <a:solidFill>
                  <a:srgbClr val="20252B"/>
                </a:solidFill>
                <a:latin typeface="Quattrocento Sans"/>
                <a:ea typeface="Quattrocento Sans"/>
                <a:cs typeface="Quattrocento Sans"/>
                <a:sym typeface="Quattrocento Sans"/>
              </a:rPr>
              <a:t>目的 (vision)</a:t>
            </a:r>
            <a:endParaRPr b="0" i="0" sz="1400" u="none" cap="none" strike="noStrike">
              <a:solidFill>
                <a:srgbClr val="000000"/>
              </a:solidFill>
              <a:latin typeface="Arial"/>
              <a:ea typeface="Arial"/>
              <a:cs typeface="Arial"/>
              <a:sym typeface="Arial"/>
            </a:endParaRPr>
          </a:p>
          <a:p>
            <a:pPr indent="-478355" lvl="0" marL="478355" marR="0" rtl="0" algn="l">
              <a:lnSpc>
                <a:spcPct val="100000"/>
              </a:lnSpc>
              <a:spcBef>
                <a:spcPts val="760"/>
              </a:spcBef>
              <a:spcAft>
                <a:spcPts val="0"/>
              </a:spcAft>
              <a:buClr>
                <a:srgbClr val="7F7F7F"/>
              </a:buClr>
              <a:buSzPts val="2400"/>
              <a:buFont typeface="Noto Sans Symbols"/>
              <a:buChar char="■"/>
            </a:pPr>
            <a:r>
              <a:rPr b="1" i="0" lang="en-US" sz="2400" u="none" cap="none" strike="noStrike">
                <a:solidFill>
                  <a:srgbClr val="20252B"/>
                </a:solidFill>
                <a:latin typeface="Quattrocento Sans"/>
                <a:ea typeface="Quattrocento Sans"/>
                <a:cs typeface="Quattrocento Sans"/>
                <a:sym typeface="Quattrocento Sans"/>
              </a:rPr>
              <a:t>OSSが、信頼できる形式に整合した</a:t>
            </a:r>
            <a:r>
              <a:rPr b="1" i="0" lang="en-US" sz="2400" u="none" cap="none" strike="noStrike">
                <a:solidFill>
                  <a:srgbClr val="FF0000"/>
                </a:solidFill>
                <a:latin typeface="Quattrocento Sans"/>
                <a:ea typeface="Quattrocento Sans"/>
                <a:cs typeface="Quattrocento Sans"/>
                <a:sym typeface="Quattrocento Sans"/>
              </a:rPr>
              <a:t>コンプライアンス情報とともに流通するサプライチェーン</a:t>
            </a:r>
            <a:r>
              <a:rPr b="1" i="0" lang="en-US" sz="2400" u="none" cap="none" strike="noStrike">
                <a:solidFill>
                  <a:srgbClr val="20252B"/>
                </a:solidFill>
                <a:latin typeface="Quattrocento Sans"/>
                <a:ea typeface="Quattrocento Sans"/>
                <a:cs typeface="Quattrocento Sans"/>
                <a:sym typeface="Quattrocento Sans"/>
              </a:rPr>
              <a:t>の実現</a:t>
            </a:r>
            <a:endParaRPr b="0" i="0" sz="1400" u="none" cap="none" strike="noStrike">
              <a:solidFill>
                <a:srgbClr val="000000"/>
              </a:solidFill>
              <a:latin typeface="Arial"/>
              <a:ea typeface="Arial"/>
              <a:cs typeface="Arial"/>
              <a:sym typeface="Arial"/>
            </a:endParaRPr>
          </a:p>
          <a:p>
            <a:pPr indent="-325955" lvl="0" marL="478355" marR="0" rtl="0" algn="l">
              <a:lnSpc>
                <a:spcPct val="100000"/>
              </a:lnSpc>
              <a:spcBef>
                <a:spcPts val="720"/>
              </a:spcBef>
              <a:spcAft>
                <a:spcPts val="0"/>
              </a:spcAft>
              <a:buClr>
                <a:srgbClr val="7F7F7F"/>
              </a:buClr>
              <a:buSzPts val="2400"/>
              <a:buFont typeface="Noto Sans Symbols"/>
              <a:buNone/>
            </a:pPr>
            <a:r>
              <a:t/>
            </a:r>
            <a:endParaRPr b="1" i="0" sz="2400" u="none" cap="none" strike="noStrike">
              <a:solidFill>
                <a:srgbClr val="20252B"/>
              </a:solidFill>
              <a:latin typeface="Quattrocento Sans"/>
              <a:ea typeface="Quattrocento Sans"/>
              <a:cs typeface="Quattrocento Sans"/>
              <a:sym typeface="Quattrocento Sans"/>
            </a:endParaRPr>
          </a:p>
        </p:txBody>
      </p:sp>
      <p:sp>
        <p:nvSpPr>
          <p:cNvPr id="169" name="Google Shape;169;g373d37e5442_0_87"/>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73d37e5442_0_97"/>
          <p:cNvSpPr txBox="1"/>
          <p:nvPr>
            <p:ph type="title"/>
          </p:nvPr>
        </p:nvSpPr>
        <p:spPr>
          <a:xfrm>
            <a:off x="890270" y="531580"/>
            <a:ext cx="10857300" cy="645300"/>
          </a:xfrm>
          <a:prstGeom prst="rect">
            <a:avLst/>
          </a:prstGeom>
          <a:noFill/>
          <a:ln>
            <a:noFill/>
          </a:ln>
        </p:spPr>
        <p:txBody>
          <a:bodyPr anchorCtr="0" anchor="ctr" bIns="228600" lIns="0" spcFirstLastPara="1" rIns="0" wrap="square" tIns="228600">
            <a:noAutofit/>
          </a:bodyPr>
          <a:lstStyle/>
          <a:p>
            <a:pPr indent="0" lvl="0" marL="0" rtl="0" algn="l">
              <a:lnSpc>
                <a:spcPct val="90000"/>
              </a:lnSpc>
              <a:spcBef>
                <a:spcPts val="0"/>
              </a:spcBef>
              <a:spcAft>
                <a:spcPts val="0"/>
              </a:spcAft>
              <a:buSzPts val="1400"/>
              <a:buNone/>
            </a:pPr>
            <a:r>
              <a:rPr b="1" lang="en-US">
                <a:latin typeface="Quattrocento Sans"/>
                <a:ea typeface="Quattrocento Sans"/>
                <a:cs typeface="Quattrocento Sans"/>
                <a:sym typeface="Quattrocento Sans"/>
              </a:rPr>
              <a:t>OpenChainプロジェクトの3つの柱</a:t>
            </a:r>
            <a:endParaRPr/>
          </a:p>
        </p:txBody>
      </p:sp>
      <p:sp>
        <p:nvSpPr>
          <p:cNvPr id="175" name="Google Shape;175;g373d37e5442_0_97"/>
          <p:cNvSpPr txBox="1"/>
          <p:nvPr>
            <p:ph idx="1" type="body"/>
          </p:nvPr>
        </p:nvSpPr>
        <p:spPr>
          <a:xfrm>
            <a:off x="890270" y="1272238"/>
            <a:ext cx="7619100" cy="1530300"/>
          </a:xfrm>
          <a:prstGeom prst="rect">
            <a:avLst/>
          </a:prstGeom>
          <a:noFill/>
          <a:ln>
            <a:noFill/>
          </a:ln>
        </p:spPr>
        <p:txBody>
          <a:bodyPr anchorCtr="0" anchor="t" bIns="0" lIns="0" spcFirstLastPara="1" rIns="0" wrap="square" tIns="0">
            <a:noAutofit/>
          </a:bodyPr>
          <a:lstStyle/>
          <a:p>
            <a:pPr indent="-514350" lvl="0" marL="514350" rtl="0" algn="l">
              <a:lnSpc>
                <a:spcPct val="100000"/>
              </a:lnSpc>
              <a:spcBef>
                <a:spcPts val="0"/>
              </a:spcBef>
              <a:spcAft>
                <a:spcPts val="0"/>
              </a:spcAft>
              <a:buSzPts val="2400"/>
              <a:buFont typeface="Quattrocento Sans"/>
              <a:buAutoNum type="arabicPeriod"/>
            </a:pPr>
            <a:r>
              <a:rPr b="1" lang="en-US" sz="2400" u="sng">
                <a:latin typeface="Quattrocento Sans"/>
                <a:ea typeface="Quattrocento Sans"/>
                <a:cs typeface="Quattrocento Sans"/>
                <a:sym typeface="Quattrocento Sans"/>
              </a:rPr>
              <a:t>仕様 (Specification)</a:t>
            </a:r>
            <a:endParaRPr/>
          </a:p>
          <a:p>
            <a:pPr indent="-514350" lvl="1" marL="869941" rtl="0" algn="l">
              <a:lnSpc>
                <a:spcPct val="100000"/>
              </a:lnSpc>
              <a:spcBef>
                <a:spcPts val="640"/>
              </a:spcBef>
              <a:spcAft>
                <a:spcPts val="0"/>
              </a:spcAft>
              <a:buSzPts val="2000"/>
              <a:buChar char="■"/>
            </a:pPr>
            <a:r>
              <a:rPr b="1" lang="en-US" sz="2000">
                <a:latin typeface="Quattrocento Sans"/>
                <a:ea typeface="Quattrocento Sans"/>
                <a:cs typeface="Quattrocento Sans"/>
                <a:sym typeface="Quattrocento Sans"/>
              </a:rPr>
              <a:t>企業が組織内に確立すべきコンプライアンスプログラム（仕組み・体制等）の要件を定義</a:t>
            </a:r>
            <a:endParaRPr b="1" sz="2000">
              <a:latin typeface="Quattrocento Sans"/>
              <a:ea typeface="Quattrocento Sans"/>
              <a:cs typeface="Quattrocento Sans"/>
              <a:sym typeface="Quattrocento Sans"/>
            </a:endParaRPr>
          </a:p>
          <a:p>
            <a:pPr indent="-514350" lvl="1" marL="869941" rtl="0" algn="l">
              <a:lnSpc>
                <a:spcPct val="100000"/>
              </a:lnSpc>
              <a:spcBef>
                <a:spcPts val="600"/>
              </a:spcBef>
              <a:spcAft>
                <a:spcPts val="0"/>
              </a:spcAft>
              <a:buSzPts val="2000"/>
              <a:buChar char="■"/>
            </a:pPr>
            <a:r>
              <a:rPr b="1" lang="en-US" sz="2000">
                <a:latin typeface="Quattrocento Sans"/>
                <a:ea typeface="Quattrocento Sans"/>
                <a:cs typeface="Quattrocento Sans"/>
                <a:sym typeface="Quattrocento Sans"/>
              </a:rPr>
              <a:t>ISO/IEC 5230:2020 として国際標準化 (2020年12月</a:t>
            </a:r>
            <a:r>
              <a:rPr lang="en-US" sz="2000">
                <a:latin typeface="Quattrocento Sans"/>
                <a:ea typeface="Quattrocento Sans"/>
                <a:cs typeface="Quattrocento Sans"/>
                <a:sym typeface="Quattrocento Sans"/>
              </a:rPr>
              <a:t>)</a:t>
            </a:r>
            <a:endParaRPr sz="2266">
              <a:latin typeface="Quattrocento Sans"/>
              <a:ea typeface="Quattrocento Sans"/>
              <a:cs typeface="Quattrocento Sans"/>
              <a:sym typeface="Quattrocento Sans"/>
            </a:endParaRPr>
          </a:p>
        </p:txBody>
      </p:sp>
      <p:sp>
        <p:nvSpPr>
          <p:cNvPr id="176" name="Google Shape;176;g373d37e5442_0_97"/>
          <p:cNvSpPr txBox="1"/>
          <p:nvPr>
            <p:ph idx="11" type="ftr"/>
          </p:nvPr>
        </p:nvSpPr>
        <p:spPr>
          <a:xfrm>
            <a:off x="1331339" y="6423024"/>
            <a:ext cx="2874300" cy="13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OpenChain Japan Work Group</a:t>
            </a:r>
            <a:endParaRPr/>
          </a:p>
        </p:txBody>
      </p:sp>
      <p:sp>
        <p:nvSpPr>
          <p:cNvPr id="177" name="Google Shape;177;g373d37e5442_0_97"/>
          <p:cNvSpPr/>
          <p:nvPr/>
        </p:nvSpPr>
        <p:spPr>
          <a:xfrm>
            <a:off x="1109905" y="2802492"/>
            <a:ext cx="575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https://www.openchainproject.org/license-compliance</a:t>
            </a:r>
            <a:endParaRPr b="0" i="0" sz="1400" u="none" cap="none" strike="noStrike">
              <a:solidFill>
                <a:schemeClr val="dk1"/>
              </a:solidFill>
              <a:latin typeface="Quattrocento Sans"/>
              <a:ea typeface="Quattrocento Sans"/>
              <a:cs typeface="Quattrocento Sans"/>
              <a:sym typeface="Quattrocento Sans"/>
            </a:endParaRPr>
          </a:p>
        </p:txBody>
      </p:sp>
      <p:sp>
        <p:nvSpPr>
          <p:cNvPr id="178" name="Google Shape;178;g373d37e5442_0_97"/>
          <p:cNvSpPr txBox="1"/>
          <p:nvPr/>
        </p:nvSpPr>
        <p:spPr>
          <a:xfrm>
            <a:off x="890267" y="4952844"/>
            <a:ext cx="7619100" cy="917700"/>
          </a:xfrm>
          <a:prstGeom prst="rect">
            <a:avLst/>
          </a:prstGeom>
          <a:noFill/>
          <a:ln>
            <a:noFill/>
          </a:ln>
        </p:spPr>
        <p:txBody>
          <a:bodyPr anchorCtr="0" anchor="t" bIns="0" lIns="0" spcFirstLastPara="1" rIns="0" wrap="square" tIns="0">
            <a:noAutofit/>
          </a:bodyPr>
          <a:lstStyle/>
          <a:p>
            <a:pPr indent="-514350" lvl="0" marL="514350" marR="0" rtl="0" algn="l">
              <a:lnSpc>
                <a:spcPct val="100000"/>
              </a:lnSpc>
              <a:spcBef>
                <a:spcPts val="0"/>
              </a:spcBef>
              <a:spcAft>
                <a:spcPts val="0"/>
              </a:spcAft>
              <a:buClr>
                <a:srgbClr val="7F7F7F"/>
              </a:buClr>
              <a:buSzPts val="2266"/>
              <a:buFont typeface="Quattrocento Sans"/>
              <a:buAutoNum type="arabicPeriod" startAt="3"/>
            </a:pPr>
            <a:r>
              <a:rPr b="1" i="0" lang="en-US" sz="2266" u="sng" cap="none" strike="noStrike">
                <a:solidFill>
                  <a:srgbClr val="20252B"/>
                </a:solidFill>
                <a:latin typeface="Quattrocento Sans"/>
                <a:ea typeface="Quattrocento Sans"/>
                <a:cs typeface="Quattrocento Sans"/>
                <a:sym typeface="Quattrocento Sans"/>
              </a:rPr>
              <a:t>カリキュラム (Curriculum)</a:t>
            </a:r>
            <a:endParaRPr b="0" i="0" sz="1400" u="none" cap="none" strike="noStrike">
              <a:solidFill>
                <a:srgbClr val="000000"/>
              </a:solidFill>
              <a:latin typeface="Arial"/>
              <a:ea typeface="Arial"/>
              <a:cs typeface="Arial"/>
              <a:sym typeface="Arial"/>
            </a:endParaRPr>
          </a:p>
          <a:p>
            <a:pPr indent="-514350" lvl="1" marL="869941" marR="0" rtl="0" algn="l">
              <a:lnSpc>
                <a:spcPct val="100000"/>
              </a:lnSpc>
              <a:spcBef>
                <a:spcPts val="627"/>
              </a:spcBef>
              <a:spcAft>
                <a:spcPts val="0"/>
              </a:spcAft>
              <a:buClr>
                <a:srgbClr val="87867E"/>
              </a:buClr>
              <a:buSzPts val="2000"/>
              <a:buFont typeface="Noto Sans Symbols"/>
              <a:buChar char="■"/>
            </a:pPr>
            <a:r>
              <a:rPr b="1" i="0" lang="en-US" sz="2000" u="none" cap="none" strike="noStrike">
                <a:solidFill>
                  <a:srgbClr val="20252B"/>
                </a:solidFill>
                <a:latin typeface="Quattrocento Sans"/>
                <a:ea typeface="Quattrocento Sans"/>
                <a:cs typeface="Quattrocento Sans"/>
                <a:sym typeface="Quattrocento Sans"/>
              </a:rPr>
              <a:t>仕様への適合のために各組織で利用可能な教育資料集</a:t>
            </a:r>
            <a:endParaRPr b="1" i="0" sz="2266" u="none" cap="none" strike="noStrike">
              <a:solidFill>
                <a:srgbClr val="20252B"/>
              </a:solidFill>
              <a:latin typeface="Quattrocento Sans"/>
              <a:ea typeface="Quattrocento Sans"/>
              <a:cs typeface="Quattrocento Sans"/>
              <a:sym typeface="Quattrocento Sans"/>
            </a:endParaRPr>
          </a:p>
        </p:txBody>
      </p:sp>
      <p:sp>
        <p:nvSpPr>
          <p:cNvPr id="179" name="Google Shape;179;g373d37e5442_0_97"/>
          <p:cNvSpPr txBox="1"/>
          <p:nvPr/>
        </p:nvSpPr>
        <p:spPr>
          <a:xfrm>
            <a:off x="898250" y="3411988"/>
            <a:ext cx="7251300" cy="1202400"/>
          </a:xfrm>
          <a:prstGeom prst="rect">
            <a:avLst/>
          </a:prstGeom>
          <a:noFill/>
          <a:ln>
            <a:noFill/>
          </a:ln>
        </p:spPr>
        <p:txBody>
          <a:bodyPr anchorCtr="0" anchor="t" bIns="0" lIns="0" spcFirstLastPara="1" rIns="0" wrap="square" tIns="0">
            <a:noAutofit/>
          </a:bodyPr>
          <a:lstStyle/>
          <a:p>
            <a:pPr indent="-514350" lvl="0" marL="514350" marR="0" rtl="0" algn="l">
              <a:lnSpc>
                <a:spcPct val="100000"/>
              </a:lnSpc>
              <a:spcBef>
                <a:spcPts val="0"/>
              </a:spcBef>
              <a:spcAft>
                <a:spcPts val="0"/>
              </a:spcAft>
              <a:buClr>
                <a:srgbClr val="7F7F7F"/>
              </a:buClr>
              <a:buSzPts val="2266"/>
              <a:buFont typeface="Quattrocento Sans"/>
              <a:buAutoNum type="arabicPeriod" startAt="2"/>
            </a:pPr>
            <a:r>
              <a:rPr b="1" i="0" lang="en-US" sz="2266" u="sng" cap="none" strike="noStrike">
                <a:solidFill>
                  <a:srgbClr val="20252B"/>
                </a:solidFill>
                <a:latin typeface="Quattrocento Sans"/>
                <a:ea typeface="Quattrocento Sans"/>
                <a:cs typeface="Quattrocento Sans"/>
                <a:sym typeface="Quattrocento Sans"/>
              </a:rPr>
              <a:t>適合 (Conformant)</a:t>
            </a:r>
            <a:endParaRPr b="0" i="0" sz="1400" u="none" cap="none" strike="noStrike">
              <a:solidFill>
                <a:srgbClr val="000000"/>
              </a:solidFill>
              <a:latin typeface="Arial"/>
              <a:ea typeface="Arial"/>
              <a:cs typeface="Arial"/>
              <a:sym typeface="Arial"/>
            </a:endParaRPr>
          </a:p>
          <a:p>
            <a:pPr indent="-514350" lvl="1" marL="869941" marR="0" rtl="0" algn="l">
              <a:lnSpc>
                <a:spcPct val="100000"/>
              </a:lnSpc>
              <a:spcBef>
                <a:spcPts val="627"/>
              </a:spcBef>
              <a:spcAft>
                <a:spcPts val="0"/>
              </a:spcAft>
              <a:buClr>
                <a:srgbClr val="87867E"/>
              </a:buClr>
              <a:buSzPts val="2000"/>
              <a:buFont typeface="Noto Sans Symbols"/>
              <a:buChar char="■"/>
            </a:pPr>
            <a:r>
              <a:rPr b="1" i="0" lang="en-US" sz="2000" u="none" cap="none" strike="noStrike">
                <a:solidFill>
                  <a:srgbClr val="20252B"/>
                </a:solidFill>
                <a:latin typeface="Quattrocento Sans"/>
                <a:ea typeface="Quattrocento Sans"/>
                <a:cs typeface="Quattrocento Sans"/>
                <a:sym typeface="Quattrocento Sans"/>
              </a:rPr>
              <a:t>自己認証の場合、仕様に関するWebアンケートに</a:t>
            </a:r>
            <a:br>
              <a:rPr b="1" i="0" lang="en-US" sz="2000" u="none" cap="none" strike="noStrike">
                <a:solidFill>
                  <a:srgbClr val="20252B"/>
                </a:solidFill>
                <a:latin typeface="Quattrocento Sans"/>
                <a:ea typeface="Quattrocento Sans"/>
                <a:cs typeface="Quattrocento Sans"/>
                <a:sym typeface="Quattrocento Sans"/>
              </a:rPr>
            </a:br>
            <a:r>
              <a:rPr b="1" i="0" lang="en-US" sz="2000" u="none" cap="none" strike="noStrike">
                <a:solidFill>
                  <a:srgbClr val="20252B"/>
                </a:solidFill>
                <a:latin typeface="Quattrocento Sans"/>
                <a:ea typeface="Quattrocento Sans"/>
                <a:cs typeface="Quattrocento Sans"/>
                <a:sym typeface="Quattrocento Sans"/>
              </a:rPr>
              <a:t>回答して適合を宣言できる。第三者認証も利用可。</a:t>
            </a:r>
            <a:endParaRPr b="0" i="0" sz="1400" u="none" cap="none" strike="noStrike">
              <a:solidFill>
                <a:srgbClr val="000000"/>
              </a:solidFill>
              <a:latin typeface="Arial"/>
              <a:ea typeface="Arial"/>
              <a:cs typeface="Arial"/>
              <a:sym typeface="Arial"/>
            </a:endParaRPr>
          </a:p>
        </p:txBody>
      </p:sp>
      <p:sp>
        <p:nvSpPr>
          <p:cNvPr id="180" name="Google Shape;180;g373d37e5442_0_97"/>
          <p:cNvSpPr/>
          <p:nvPr/>
        </p:nvSpPr>
        <p:spPr>
          <a:xfrm>
            <a:off x="1109905" y="4429093"/>
            <a:ext cx="3840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https://www.openchainproject.org/get-started</a:t>
            </a:r>
            <a:endParaRPr b="0" i="0" sz="1400" u="none" cap="none" strike="noStrike">
              <a:solidFill>
                <a:schemeClr val="dk1"/>
              </a:solidFill>
              <a:latin typeface="Quattrocento Sans"/>
              <a:ea typeface="Quattrocento Sans"/>
              <a:cs typeface="Quattrocento Sans"/>
              <a:sym typeface="Quattrocento Sans"/>
            </a:endParaRPr>
          </a:p>
        </p:txBody>
      </p:sp>
      <p:sp>
        <p:nvSpPr>
          <p:cNvPr id="181" name="Google Shape;181;g373d37e5442_0_97"/>
          <p:cNvSpPr/>
          <p:nvPr/>
        </p:nvSpPr>
        <p:spPr>
          <a:xfrm>
            <a:off x="1109905" y="5716688"/>
            <a:ext cx="3704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https://www.openchainproject.org/resources</a:t>
            </a:r>
            <a:endParaRPr b="0" i="0" sz="1400" u="none" cap="none" strike="noStrike">
              <a:solidFill>
                <a:schemeClr val="dk1"/>
              </a:solidFill>
              <a:latin typeface="Quattrocento Sans"/>
              <a:ea typeface="Quattrocento Sans"/>
              <a:cs typeface="Quattrocento Sans"/>
              <a:sym typeface="Quattrocento Sans"/>
            </a:endParaRPr>
          </a:p>
        </p:txBody>
      </p:sp>
      <p:sp>
        <p:nvSpPr>
          <p:cNvPr id="182" name="Google Shape;182;g373d37e5442_0_97"/>
          <p:cNvSpPr/>
          <p:nvPr/>
        </p:nvSpPr>
        <p:spPr>
          <a:xfrm>
            <a:off x="8944230" y="5557135"/>
            <a:ext cx="2508300" cy="52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484848"/>
                </a:solidFill>
                <a:latin typeface="Quattrocento Sans"/>
                <a:ea typeface="Quattrocento Sans"/>
                <a:cs typeface="Quattrocento Sans"/>
                <a:sym typeface="Quattrocento Sans"/>
              </a:rPr>
              <a:t>日本語をはじめ、英語以外の言語での参考訳をコミュニティが提供</a:t>
            </a:r>
            <a:endParaRPr b="0" i="0" sz="1400" u="none" cap="none" strike="noStrike">
              <a:solidFill>
                <a:srgbClr val="000000"/>
              </a:solidFill>
              <a:latin typeface="Arial"/>
              <a:ea typeface="Arial"/>
              <a:cs typeface="Arial"/>
              <a:sym typeface="Arial"/>
            </a:endParaRPr>
          </a:p>
        </p:txBody>
      </p:sp>
      <p:sp>
        <p:nvSpPr>
          <p:cNvPr id="183" name="Google Shape;183;g373d37e5442_0_97"/>
          <p:cNvSpPr txBox="1"/>
          <p:nvPr>
            <p:ph idx="12" type="sldNum"/>
          </p:nvPr>
        </p:nvSpPr>
        <p:spPr>
          <a:xfrm>
            <a:off x="9365610" y="6581775"/>
            <a:ext cx="2743200" cy="139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4" name="Google Shape;184;g373d37e5442_0_97"/>
          <p:cNvSpPr/>
          <p:nvPr/>
        </p:nvSpPr>
        <p:spPr>
          <a:xfrm>
            <a:off x="9102967" y="4015819"/>
            <a:ext cx="2190900" cy="829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85" name="Google Shape;185;g373d37e5442_0_97"/>
          <p:cNvSpPr/>
          <p:nvPr/>
        </p:nvSpPr>
        <p:spPr>
          <a:xfrm>
            <a:off x="8081006" y="6087736"/>
            <a:ext cx="3850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Quattrocento Sans"/>
                <a:ea typeface="Quattrocento Sans"/>
                <a:cs typeface="Quattrocento Sans"/>
                <a:sym typeface="Quattrocento Sans"/>
                <a:hlinkClick r:id="rId6">
                  <a:extLst>
                    <a:ext uri="{A12FA001-AC4F-418D-AE19-62706E023703}">
                      <ahyp:hlinkClr val="tx"/>
                    </a:ext>
                  </a:extLst>
                </a:hlinkClick>
              </a:rPr>
              <a:t>https://www.openchainproject.org/license-compliance</a:t>
            </a:r>
            <a:endParaRPr b="0" i="0" sz="1200" u="none" cap="none" strike="noStrike">
              <a:solidFill>
                <a:schemeClr val="dk1"/>
              </a:solidFill>
              <a:latin typeface="Quattrocento Sans"/>
              <a:ea typeface="Quattrocento Sans"/>
              <a:cs typeface="Quattrocento Sans"/>
              <a:sym typeface="Quattrocento Sans"/>
            </a:endParaRPr>
          </a:p>
        </p:txBody>
      </p:sp>
      <p:pic>
        <p:nvPicPr>
          <p:cNvPr id="186" name="Google Shape;186;g373d37e5442_0_97"/>
          <p:cNvPicPr preferRelativeResize="0"/>
          <p:nvPr/>
        </p:nvPicPr>
        <p:blipFill rotWithShape="1">
          <a:blip r:embed="rId7">
            <a:alphaModFix/>
          </a:blip>
          <a:srcRect b="0" l="0" r="0" t="0"/>
          <a:stretch/>
        </p:blipFill>
        <p:spPr>
          <a:xfrm>
            <a:off x="7897000" y="2105950"/>
            <a:ext cx="4218800" cy="3380451"/>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2023-09-30T03:42:42Z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2024-03-07T04:17:56Z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7f1bcf1d-5070-4d2d-96c5-6b70a7b8205c</vt:lpwstr>
  </property>
  <property fmtid="{D5CDD505-2E9C-101B-9397-08002B2CF9AE}" pid="8" name="MSIP_Label_1f8e20e6-048a-4bad-a26b-318dd1cd4d47_ContentBits">
    <vt:lpwstr>0</vt:lpwstr>
  </property>
</Properties>
</file>